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584" r:id="rId3"/>
    <p:sldId id="275" r:id="rId4"/>
    <p:sldId id="261" r:id="rId5"/>
    <p:sldId id="259" r:id="rId6"/>
    <p:sldId id="590" r:id="rId7"/>
    <p:sldId id="588" r:id="rId8"/>
    <p:sldId id="586" r:id="rId9"/>
    <p:sldId id="587" r:id="rId10"/>
    <p:sldId id="59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1B24"/>
    <a:srgbClr val="FF6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89900" autoAdjust="0"/>
  </p:normalViewPr>
  <p:slideViewPr>
    <p:cSldViewPr snapToGrid="0">
      <p:cViewPr varScale="1">
        <p:scale>
          <a:sx n="143" d="100"/>
          <a:sy n="143" d="100"/>
        </p:scale>
        <p:origin x="906" y="1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A399A4-68D7-46B3-BB06-421544BC7114}" type="doc">
      <dgm:prSet loTypeId="urn:microsoft.com/office/officeart/2018/2/layout/IconLabelList" loCatId="icon" qsTypeId="urn:microsoft.com/office/officeart/2005/8/quickstyle/simple5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23B94E20-EA49-43EE-8CA0-E571D7B33A01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177,000 km²</a:t>
          </a:r>
          <a:br>
            <a:rPr lang="de-DE" dirty="0"/>
          </a:br>
          <a:r>
            <a:rPr lang="de-DE" dirty="0"/>
            <a:t>4.2 </a:t>
          </a:r>
          <a:r>
            <a:rPr lang="de-DE" dirty="0" err="1"/>
            <a:t>Mio</a:t>
          </a:r>
          <a:r>
            <a:rPr lang="de-DE" dirty="0"/>
            <a:t> </a:t>
          </a:r>
          <a:r>
            <a:rPr lang="de-DE" dirty="0" err="1"/>
            <a:t>pop</a:t>
          </a:r>
          <a:r>
            <a:rPr lang="de-DE" dirty="0"/>
            <a:t>.</a:t>
          </a:r>
        </a:p>
        <a:p>
          <a:pPr>
            <a:lnSpc>
              <a:spcPct val="100000"/>
            </a:lnSpc>
          </a:pPr>
          <a:r>
            <a:rPr lang="de-DE" dirty="0"/>
            <a:t>1.5-2$ </a:t>
          </a:r>
          <a:r>
            <a:rPr lang="de-DE" dirty="0" err="1"/>
            <a:t>billiion</a:t>
          </a:r>
          <a:r>
            <a:rPr lang="de-DE" dirty="0"/>
            <a:t>/</a:t>
          </a:r>
          <a:r>
            <a:rPr lang="de-DE" dirty="0" err="1"/>
            <a:t>year</a:t>
          </a:r>
          <a:endParaRPr lang="en-US" dirty="0"/>
        </a:p>
      </dgm:t>
    </dgm:pt>
    <dgm:pt modelId="{4F240E47-EB77-4B81-B70E-4E50A8325086}" type="parTrans" cxnId="{273B0EA0-DCDB-4630-9130-E66FC55F0212}">
      <dgm:prSet/>
      <dgm:spPr/>
      <dgm:t>
        <a:bodyPr/>
        <a:lstStyle/>
        <a:p>
          <a:endParaRPr lang="en-US"/>
        </a:p>
      </dgm:t>
    </dgm:pt>
    <dgm:pt modelId="{2E361AD8-B8EC-427D-A860-4100B82E1A8F}" type="sibTrans" cxnId="{273B0EA0-DCDB-4630-9130-E66FC55F0212}">
      <dgm:prSet/>
      <dgm:spPr/>
      <dgm:t>
        <a:bodyPr/>
        <a:lstStyle/>
        <a:p>
          <a:endParaRPr lang="en-US"/>
        </a:p>
      </dgm:t>
    </dgm:pt>
    <dgm:pt modelId="{82CC06AF-98DA-46BB-AEF9-2CCCBAD09CAD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 err="1"/>
            <a:t>Water</a:t>
          </a:r>
          <a:r>
            <a:rPr lang="de-DE" dirty="0"/>
            <a:t> Resources</a:t>
          </a:r>
          <a:endParaRPr lang="en-US" dirty="0"/>
        </a:p>
      </dgm:t>
    </dgm:pt>
    <dgm:pt modelId="{F72309CA-A0A9-41BD-A7AB-1D8CDDF77A05}" type="parTrans" cxnId="{B69F1B5F-F2AE-445F-A280-21B969740B6E}">
      <dgm:prSet/>
      <dgm:spPr/>
      <dgm:t>
        <a:bodyPr/>
        <a:lstStyle/>
        <a:p>
          <a:endParaRPr lang="en-US"/>
        </a:p>
      </dgm:t>
    </dgm:pt>
    <dgm:pt modelId="{776521F6-0454-4B01-976B-5B6C0DAB0BCB}" type="sibTrans" cxnId="{B69F1B5F-F2AE-445F-A280-21B969740B6E}">
      <dgm:prSet/>
      <dgm:spPr/>
      <dgm:t>
        <a:bodyPr/>
        <a:lstStyle/>
        <a:p>
          <a:endParaRPr lang="en-US"/>
        </a:p>
      </dgm:t>
    </dgm:pt>
    <dgm:pt modelId="{A2B3DE5F-B669-434D-B2B3-EA5EE1D30172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Conflict &amp;</a:t>
          </a:r>
          <a:br>
            <a:rPr lang="de-DE" dirty="0"/>
          </a:br>
          <a:r>
            <a:rPr lang="de-DE" dirty="0"/>
            <a:t>Hazards</a:t>
          </a:r>
          <a:endParaRPr lang="en-US" dirty="0"/>
        </a:p>
      </dgm:t>
    </dgm:pt>
    <dgm:pt modelId="{33393CDE-AE81-429F-91F9-2EDFC297901D}" type="parTrans" cxnId="{64C86CA0-39DC-4C35-931C-96C5FB946E43}">
      <dgm:prSet/>
      <dgm:spPr/>
      <dgm:t>
        <a:bodyPr/>
        <a:lstStyle/>
        <a:p>
          <a:endParaRPr lang="en-US"/>
        </a:p>
      </dgm:t>
    </dgm:pt>
    <dgm:pt modelId="{454BD1A4-8108-41DA-8AC0-FA91ED026E9C}" type="sibTrans" cxnId="{64C86CA0-39DC-4C35-931C-96C5FB946E43}">
      <dgm:prSet/>
      <dgm:spPr/>
      <dgm:t>
        <a:bodyPr/>
        <a:lstStyle/>
        <a:p>
          <a:endParaRPr lang="en-US"/>
        </a:p>
      </dgm:t>
    </dgm:pt>
    <dgm:pt modelId="{B6961D1E-46DD-435A-B20D-C23BE3358E9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Network</a:t>
          </a:r>
          <a:r>
            <a:rPr lang="en-US" baseline="0" dirty="0"/>
            <a:t> Coverage &amp;</a:t>
          </a:r>
          <a:br>
            <a:rPr lang="en-US" baseline="0" dirty="0"/>
          </a:br>
          <a:r>
            <a:rPr lang="en-US" baseline="0" dirty="0"/>
            <a:t>Equipment</a:t>
          </a:r>
          <a:endParaRPr lang="en-US" dirty="0"/>
        </a:p>
      </dgm:t>
    </dgm:pt>
    <dgm:pt modelId="{74134184-9462-441E-8C48-CFE9CF83479C}" type="parTrans" cxnId="{8A3A9030-C718-40A8-BD0B-F688A39DC3B9}">
      <dgm:prSet/>
      <dgm:spPr/>
      <dgm:t>
        <a:bodyPr/>
        <a:lstStyle/>
        <a:p>
          <a:endParaRPr lang="en-US"/>
        </a:p>
      </dgm:t>
    </dgm:pt>
    <dgm:pt modelId="{A79AC252-F967-43B8-93CC-926D049DFFF5}" type="sibTrans" cxnId="{8A3A9030-C718-40A8-BD0B-F688A39DC3B9}">
      <dgm:prSet/>
      <dgm:spPr/>
      <dgm:t>
        <a:bodyPr/>
        <a:lstStyle/>
        <a:p>
          <a:endParaRPr lang="en-US"/>
        </a:p>
      </dgm:t>
    </dgm:pt>
    <dgm:pt modelId="{DA61730A-DB37-4530-947A-3CA070E47088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Knowledge</a:t>
          </a:r>
          <a:endParaRPr lang="en-US" dirty="0"/>
        </a:p>
      </dgm:t>
    </dgm:pt>
    <dgm:pt modelId="{233F6904-4C65-48DE-B504-59A332C6C305}" type="parTrans" cxnId="{4F565683-4DFA-49AE-B669-10C4B369C2A4}">
      <dgm:prSet/>
      <dgm:spPr/>
      <dgm:t>
        <a:bodyPr/>
        <a:lstStyle/>
        <a:p>
          <a:endParaRPr lang="en-US"/>
        </a:p>
      </dgm:t>
    </dgm:pt>
    <dgm:pt modelId="{9D327D67-2C43-4813-BC54-9CC8DF3E66E1}" type="sibTrans" cxnId="{4F565683-4DFA-49AE-B669-10C4B369C2A4}">
      <dgm:prSet/>
      <dgm:spPr/>
      <dgm:t>
        <a:bodyPr/>
        <a:lstStyle/>
        <a:p>
          <a:endParaRPr lang="en-US"/>
        </a:p>
      </dgm:t>
    </dgm:pt>
    <dgm:pt modelId="{D2AA99A3-686C-44A6-9EE4-93F4D4C67FB2}" type="pres">
      <dgm:prSet presAssocID="{C7A399A4-68D7-46B3-BB06-421544BC7114}" presName="root" presStyleCnt="0">
        <dgm:presLayoutVars>
          <dgm:dir/>
          <dgm:resizeHandles val="exact"/>
        </dgm:presLayoutVars>
      </dgm:prSet>
      <dgm:spPr/>
    </dgm:pt>
    <dgm:pt modelId="{230FF6D4-5CA8-4A73-9282-5BC308D11D14}" type="pres">
      <dgm:prSet presAssocID="{23B94E20-EA49-43EE-8CA0-E571D7B33A01}" presName="compNode" presStyleCnt="0"/>
      <dgm:spPr/>
    </dgm:pt>
    <dgm:pt modelId="{AA4EF56B-A590-446B-8BF9-FB1AA13C37F2}" type="pres">
      <dgm:prSet presAssocID="{23B94E20-EA49-43EE-8CA0-E571D7B33A01}" presName="iconRect" presStyleLbl="node1" presStyleIdx="0" presStyleCnt="5"/>
      <dgm:spPr>
        <a:blipFill>
          <a:blip xmlns:r="http://schemas.openxmlformats.org/officeDocument/2006/relationships" r:embed="rId1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thly calendar with solid fill"/>
        </a:ext>
      </dgm:extLst>
    </dgm:pt>
    <dgm:pt modelId="{DECEB53A-13F3-4899-9151-1A8B1857FC1B}" type="pres">
      <dgm:prSet presAssocID="{23B94E20-EA49-43EE-8CA0-E571D7B33A01}" presName="spaceRect" presStyleCnt="0"/>
      <dgm:spPr/>
    </dgm:pt>
    <dgm:pt modelId="{C6E41B0E-9587-4320-9B51-3B7E2307FF85}" type="pres">
      <dgm:prSet presAssocID="{23B94E20-EA49-43EE-8CA0-E571D7B33A01}" presName="textRect" presStyleLbl="revTx" presStyleIdx="0" presStyleCnt="5">
        <dgm:presLayoutVars>
          <dgm:chMax val="1"/>
          <dgm:chPref val="1"/>
        </dgm:presLayoutVars>
      </dgm:prSet>
      <dgm:spPr/>
    </dgm:pt>
    <dgm:pt modelId="{CAD3DA87-38E5-49D3-AA21-3D1392DCF9A3}" type="pres">
      <dgm:prSet presAssocID="{2E361AD8-B8EC-427D-A860-4100B82E1A8F}" presName="sibTrans" presStyleCnt="0"/>
      <dgm:spPr/>
    </dgm:pt>
    <dgm:pt modelId="{F9D3EDBB-F212-42F6-B081-8D61D7BF9698}" type="pres">
      <dgm:prSet presAssocID="{82CC06AF-98DA-46BB-AEF9-2CCCBAD09CAD}" presName="compNode" presStyleCnt="0"/>
      <dgm:spPr/>
    </dgm:pt>
    <dgm:pt modelId="{E968D347-155D-4FED-9676-2E96313B820E}" type="pres">
      <dgm:prSet presAssocID="{82CC06AF-98DA-46BB-AEF9-2CCCBAD09CAD}" presName="iconRect" presStyleLbl="node1" presStyleIdx="1" presStyleCnt="5"/>
      <dgm:spPr>
        <a:blipFill>
          <a:blip xmlns:r="http://schemas.openxmlformats.org/officeDocument/2006/relationships"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sser mit einfarbiger Füllung"/>
        </a:ext>
      </dgm:extLst>
    </dgm:pt>
    <dgm:pt modelId="{8E8CA8A8-9B2D-4760-9B72-CF1DE3CF1A6B}" type="pres">
      <dgm:prSet presAssocID="{82CC06AF-98DA-46BB-AEF9-2CCCBAD09CAD}" presName="spaceRect" presStyleCnt="0"/>
      <dgm:spPr/>
    </dgm:pt>
    <dgm:pt modelId="{E3BB3C17-AC68-45CB-85EE-BCD32B3B6CCA}" type="pres">
      <dgm:prSet presAssocID="{82CC06AF-98DA-46BB-AEF9-2CCCBAD09CAD}" presName="textRect" presStyleLbl="revTx" presStyleIdx="1" presStyleCnt="5">
        <dgm:presLayoutVars>
          <dgm:chMax val="1"/>
          <dgm:chPref val="1"/>
        </dgm:presLayoutVars>
      </dgm:prSet>
      <dgm:spPr/>
    </dgm:pt>
    <dgm:pt modelId="{7110168F-8065-43D2-BB19-E744374B5158}" type="pres">
      <dgm:prSet presAssocID="{776521F6-0454-4B01-976B-5B6C0DAB0BCB}" presName="sibTrans" presStyleCnt="0"/>
      <dgm:spPr/>
    </dgm:pt>
    <dgm:pt modelId="{F2ADCB36-B753-44A3-BCED-87E440CC6107}" type="pres">
      <dgm:prSet presAssocID="{A2B3DE5F-B669-434D-B2B3-EA5EE1D30172}" presName="compNode" presStyleCnt="0"/>
      <dgm:spPr/>
    </dgm:pt>
    <dgm:pt modelId="{D90A7DE1-2835-4DDC-A651-D96AB11072AE}" type="pres">
      <dgm:prSet presAssocID="{A2B3DE5F-B669-434D-B2B3-EA5EE1D30172}" presName="iconRect" presStyleLbl="node1" presStyleIdx="2" presStyleCnt="5" custLinFactNeighborX="-10055" custLinFactNeighborY="13185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og outline"/>
        </a:ext>
      </dgm:extLst>
    </dgm:pt>
    <dgm:pt modelId="{18A9CE03-4F4A-48C7-BCA4-7A843626B024}" type="pres">
      <dgm:prSet presAssocID="{A2B3DE5F-B669-434D-B2B3-EA5EE1D30172}" presName="spaceRect" presStyleCnt="0"/>
      <dgm:spPr/>
    </dgm:pt>
    <dgm:pt modelId="{6304F5AE-ABFC-40D5-B784-3933FBE79487}" type="pres">
      <dgm:prSet presAssocID="{A2B3DE5F-B669-434D-B2B3-EA5EE1D30172}" presName="textRect" presStyleLbl="revTx" presStyleIdx="2" presStyleCnt="5">
        <dgm:presLayoutVars>
          <dgm:chMax val="1"/>
          <dgm:chPref val="1"/>
        </dgm:presLayoutVars>
      </dgm:prSet>
      <dgm:spPr/>
    </dgm:pt>
    <dgm:pt modelId="{C301FA59-7FCA-4060-9830-A5BFFDA0B7BE}" type="pres">
      <dgm:prSet presAssocID="{454BD1A4-8108-41DA-8AC0-FA91ED026E9C}" presName="sibTrans" presStyleCnt="0"/>
      <dgm:spPr/>
    </dgm:pt>
    <dgm:pt modelId="{CBE261D7-08C1-4796-984E-9E2D518C9B52}" type="pres">
      <dgm:prSet presAssocID="{B6961D1E-46DD-435A-B20D-C23BE3358E99}" presName="compNode" presStyleCnt="0"/>
      <dgm:spPr/>
    </dgm:pt>
    <dgm:pt modelId="{52CF04A1-4643-48D7-9ACC-BB7C51D59013}" type="pres">
      <dgm:prSet presAssocID="{B6961D1E-46DD-435A-B20D-C23BE3358E99}" presName="iconRect" presStyleLbl="node1" presStyleIdx="3" presStyleCnt="5" custLinFactNeighborX="2763" custLinFactNeighborY="921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rahtlosrouter Silhouette"/>
        </a:ext>
      </dgm:extLst>
    </dgm:pt>
    <dgm:pt modelId="{290A4FF8-6A87-4659-BBF2-2800BEDA94D9}" type="pres">
      <dgm:prSet presAssocID="{B6961D1E-46DD-435A-B20D-C23BE3358E99}" presName="spaceRect" presStyleCnt="0"/>
      <dgm:spPr/>
    </dgm:pt>
    <dgm:pt modelId="{57F23420-5C57-4D10-9EDA-8CF7E457652A}" type="pres">
      <dgm:prSet presAssocID="{B6961D1E-46DD-435A-B20D-C23BE3358E99}" presName="textRect" presStyleLbl="revTx" presStyleIdx="3" presStyleCnt="5">
        <dgm:presLayoutVars>
          <dgm:chMax val="1"/>
          <dgm:chPref val="1"/>
        </dgm:presLayoutVars>
      </dgm:prSet>
      <dgm:spPr/>
    </dgm:pt>
    <dgm:pt modelId="{BBEBDC84-47B0-4E64-ABE3-188DB4C06E88}" type="pres">
      <dgm:prSet presAssocID="{A79AC252-F967-43B8-93CC-926D049DFFF5}" presName="sibTrans" presStyleCnt="0"/>
      <dgm:spPr/>
    </dgm:pt>
    <dgm:pt modelId="{105F31CB-AE19-410F-BFB8-46F6732399A0}" type="pres">
      <dgm:prSet presAssocID="{DA61730A-DB37-4530-947A-3CA070E47088}" presName="compNode" presStyleCnt="0"/>
      <dgm:spPr/>
    </dgm:pt>
    <dgm:pt modelId="{507243C1-A46E-41CF-BC11-EF4AF4B88396}" type="pres">
      <dgm:prSet presAssocID="{DA61730A-DB37-4530-947A-3CA070E47088}" presName="iconRect" presStyleLbl="node1" presStyleIdx="4" presStyleCnt="5"/>
      <dgm:spPr>
        <a:blipFill>
          <a:blip xmlns:r="http://schemas.openxmlformats.org/officeDocument/2006/relationships" r:embed="rId9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ainstorming Silhouette"/>
        </a:ext>
      </dgm:extLst>
    </dgm:pt>
    <dgm:pt modelId="{A76EDF01-FD88-4CEA-B9B3-59E5C3103BAB}" type="pres">
      <dgm:prSet presAssocID="{DA61730A-DB37-4530-947A-3CA070E47088}" presName="spaceRect" presStyleCnt="0"/>
      <dgm:spPr/>
    </dgm:pt>
    <dgm:pt modelId="{31E00107-C4D9-4CB0-9E98-1424B74D3753}" type="pres">
      <dgm:prSet presAssocID="{DA61730A-DB37-4530-947A-3CA070E47088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2847C514-2C40-476F-86D0-4378BF203B8E}" type="presOf" srcId="{82CC06AF-98DA-46BB-AEF9-2CCCBAD09CAD}" destId="{E3BB3C17-AC68-45CB-85EE-BCD32B3B6CCA}" srcOrd="0" destOrd="0" presId="urn:microsoft.com/office/officeart/2018/2/layout/IconLabelList"/>
    <dgm:cxn modelId="{8A3A9030-C718-40A8-BD0B-F688A39DC3B9}" srcId="{C7A399A4-68D7-46B3-BB06-421544BC7114}" destId="{B6961D1E-46DD-435A-B20D-C23BE3358E99}" srcOrd="3" destOrd="0" parTransId="{74134184-9462-441E-8C48-CFE9CF83479C}" sibTransId="{A79AC252-F967-43B8-93CC-926D049DFFF5}"/>
    <dgm:cxn modelId="{B69F1B5F-F2AE-445F-A280-21B969740B6E}" srcId="{C7A399A4-68D7-46B3-BB06-421544BC7114}" destId="{82CC06AF-98DA-46BB-AEF9-2CCCBAD09CAD}" srcOrd="1" destOrd="0" parTransId="{F72309CA-A0A9-41BD-A7AB-1D8CDDF77A05}" sibTransId="{776521F6-0454-4B01-976B-5B6C0DAB0BCB}"/>
    <dgm:cxn modelId="{A2F3EF6C-7A02-466B-B68D-1D95D050A56B}" type="presOf" srcId="{A2B3DE5F-B669-434D-B2B3-EA5EE1D30172}" destId="{6304F5AE-ABFC-40D5-B784-3933FBE79487}" srcOrd="0" destOrd="0" presId="urn:microsoft.com/office/officeart/2018/2/layout/IconLabelList"/>
    <dgm:cxn modelId="{9308E26F-B7C8-42DB-BC22-1FA6FDF31EF0}" type="presOf" srcId="{C7A399A4-68D7-46B3-BB06-421544BC7114}" destId="{D2AA99A3-686C-44A6-9EE4-93F4D4C67FB2}" srcOrd="0" destOrd="0" presId="urn:microsoft.com/office/officeart/2018/2/layout/IconLabelList"/>
    <dgm:cxn modelId="{4F565683-4DFA-49AE-B669-10C4B369C2A4}" srcId="{C7A399A4-68D7-46B3-BB06-421544BC7114}" destId="{DA61730A-DB37-4530-947A-3CA070E47088}" srcOrd="4" destOrd="0" parTransId="{233F6904-4C65-48DE-B504-59A332C6C305}" sibTransId="{9D327D67-2C43-4813-BC54-9CC8DF3E66E1}"/>
    <dgm:cxn modelId="{3F731F8C-B854-413C-B878-7C0640E6A4F6}" type="presOf" srcId="{B6961D1E-46DD-435A-B20D-C23BE3358E99}" destId="{57F23420-5C57-4D10-9EDA-8CF7E457652A}" srcOrd="0" destOrd="0" presId="urn:microsoft.com/office/officeart/2018/2/layout/IconLabelList"/>
    <dgm:cxn modelId="{273B0EA0-DCDB-4630-9130-E66FC55F0212}" srcId="{C7A399A4-68D7-46B3-BB06-421544BC7114}" destId="{23B94E20-EA49-43EE-8CA0-E571D7B33A01}" srcOrd="0" destOrd="0" parTransId="{4F240E47-EB77-4B81-B70E-4E50A8325086}" sibTransId="{2E361AD8-B8EC-427D-A860-4100B82E1A8F}"/>
    <dgm:cxn modelId="{64C86CA0-39DC-4C35-931C-96C5FB946E43}" srcId="{C7A399A4-68D7-46B3-BB06-421544BC7114}" destId="{A2B3DE5F-B669-434D-B2B3-EA5EE1D30172}" srcOrd="2" destOrd="0" parTransId="{33393CDE-AE81-429F-91F9-2EDFC297901D}" sibTransId="{454BD1A4-8108-41DA-8AC0-FA91ED026E9C}"/>
    <dgm:cxn modelId="{45C2B3CA-C4F9-484D-872F-88CA8EC13354}" type="presOf" srcId="{DA61730A-DB37-4530-947A-3CA070E47088}" destId="{31E00107-C4D9-4CB0-9E98-1424B74D3753}" srcOrd="0" destOrd="0" presId="urn:microsoft.com/office/officeart/2018/2/layout/IconLabelList"/>
    <dgm:cxn modelId="{889C1DFF-3054-43BF-9452-DB4FD1483A38}" type="presOf" srcId="{23B94E20-EA49-43EE-8CA0-E571D7B33A01}" destId="{C6E41B0E-9587-4320-9B51-3B7E2307FF85}" srcOrd="0" destOrd="0" presId="urn:microsoft.com/office/officeart/2018/2/layout/IconLabelList"/>
    <dgm:cxn modelId="{005F3242-81FD-4DC3-B00F-9B96F9CA6144}" type="presParOf" srcId="{D2AA99A3-686C-44A6-9EE4-93F4D4C67FB2}" destId="{230FF6D4-5CA8-4A73-9282-5BC308D11D14}" srcOrd="0" destOrd="0" presId="urn:microsoft.com/office/officeart/2018/2/layout/IconLabelList"/>
    <dgm:cxn modelId="{8A2F5E71-F248-41D6-977A-CA7F17EE2966}" type="presParOf" srcId="{230FF6D4-5CA8-4A73-9282-5BC308D11D14}" destId="{AA4EF56B-A590-446B-8BF9-FB1AA13C37F2}" srcOrd="0" destOrd="0" presId="urn:microsoft.com/office/officeart/2018/2/layout/IconLabelList"/>
    <dgm:cxn modelId="{65B02AD1-844E-46D3-B789-0B42353A1E05}" type="presParOf" srcId="{230FF6D4-5CA8-4A73-9282-5BC308D11D14}" destId="{DECEB53A-13F3-4899-9151-1A8B1857FC1B}" srcOrd="1" destOrd="0" presId="urn:microsoft.com/office/officeart/2018/2/layout/IconLabelList"/>
    <dgm:cxn modelId="{30235DBA-AC1F-4F0A-8BA1-AE2E879E9B4C}" type="presParOf" srcId="{230FF6D4-5CA8-4A73-9282-5BC308D11D14}" destId="{C6E41B0E-9587-4320-9B51-3B7E2307FF85}" srcOrd="2" destOrd="0" presId="urn:microsoft.com/office/officeart/2018/2/layout/IconLabelList"/>
    <dgm:cxn modelId="{76D75286-5808-459A-8A42-5712A00860FC}" type="presParOf" srcId="{D2AA99A3-686C-44A6-9EE4-93F4D4C67FB2}" destId="{CAD3DA87-38E5-49D3-AA21-3D1392DCF9A3}" srcOrd="1" destOrd="0" presId="urn:microsoft.com/office/officeart/2018/2/layout/IconLabelList"/>
    <dgm:cxn modelId="{0D982D2D-2C24-4275-808B-BC5E3A825863}" type="presParOf" srcId="{D2AA99A3-686C-44A6-9EE4-93F4D4C67FB2}" destId="{F9D3EDBB-F212-42F6-B081-8D61D7BF9698}" srcOrd="2" destOrd="0" presId="urn:microsoft.com/office/officeart/2018/2/layout/IconLabelList"/>
    <dgm:cxn modelId="{7370FA9A-E262-4A53-B630-7EF4564B274F}" type="presParOf" srcId="{F9D3EDBB-F212-42F6-B081-8D61D7BF9698}" destId="{E968D347-155D-4FED-9676-2E96313B820E}" srcOrd="0" destOrd="0" presId="urn:microsoft.com/office/officeart/2018/2/layout/IconLabelList"/>
    <dgm:cxn modelId="{1D212832-D606-4F54-8DB7-419FD11969FD}" type="presParOf" srcId="{F9D3EDBB-F212-42F6-B081-8D61D7BF9698}" destId="{8E8CA8A8-9B2D-4760-9B72-CF1DE3CF1A6B}" srcOrd="1" destOrd="0" presId="urn:microsoft.com/office/officeart/2018/2/layout/IconLabelList"/>
    <dgm:cxn modelId="{FCEF2126-2CEB-4208-9096-09712C04E8D0}" type="presParOf" srcId="{F9D3EDBB-F212-42F6-B081-8D61D7BF9698}" destId="{E3BB3C17-AC68-45CB-85EE-BCD32B3B6CCA}" srcOrd="2" destOrd="0" presId="urn:microsoft.com/office/officeart/2018/2/layout/IconLabelList"/>
    <dgm:cxn modelId="{090CFD6B-4857-4F78-A889-5523F3B3AA15}" type="presParOf" srcId="{D2AA99A3-686C-44A6-9EE4-93F4D4C67FB2}" destId="{7110168F-8065-43D2-BB19-E744374B5158}" srcOrd="3" destOrd="0" presId="urn:microsoft.com/office/officeart/2018/2/layout/IconLabelList"/>
    <dgm:cxn modelId="{00139334-705B-4E8E-A635-64925DC231E2}" type="presParOf" srcId="{D2AA99A3-686C-44A6-9EE4-93F4D4C67FB2}" destId="{F2ADCB36-B753-44A3-BCED-87E440CC6107}" srcOrd="4" destOrd="0" presId="urn:microsoft.com/office/officeart/2018/2/layout/IconLabelList"/>
    <dgm:cxn modelId="{65F1FCAE-548F-4880-BFFD-8BE15B81815A}" type="presParOf" srcId="{F2ADCB36-B753-44A3-BCED-87E440CC6107}" destId="{D90A7DE1-2835-4DDC-A651-D96AB11072AE}" srcOrd="0" destOrd="0" presId="urn:microsoft.com/office/officeart/2018/2/layout/IconLabelList"/>
    <dgm:cxn modelId="{A0B7936A-E15C-4038-8C27-4EBACB90AB78}" type="presParOf" srcId="{F2ADCB36-B753-44A3-BCED-87E440CC6107}" destId="{18A9CE03-4F4A-48C7-BCA4-7A843626B024}" srcOrd="1" destOrd="0" presId="urn:microsoft.com/office/officeart/2018/2/layout/IconLabelList"/>
    <dgm:cxn modelId="{1F8F61BE-A932-4CD2-AD38-2BD52725B2A5}" type="presParOf" srcId="{F2ADCB36-B753-44A3-BCED-87E440CC6107}" destId="{6304F5AE-ABFC-40D5-B784-3933FBE79487}" srcOrd="2" destOrd="0" presId="urn:microsoft.com/office/officeart/2018/2/layout/IconLabelList"/>
    <dgm:cxn modelId="{842AC0BB-C69C-4C0C-A805-359E4CA74869}" type="presParOf" srcId="{D2AA99A3-686C-44A6-9EE4-93F4D4C67FB2}" destId="{C301FA59-7FCA-4060-9830-A5BFFDA0B7BE}" srcOrd="5" destOrd="0" presId="urn:microsoft.com/office/officeart/2018/2/layout/IconLabelList"/>
    <dgm:cxn modelId="{7533A60E-D885-4AF3-B098-A9F6BF633441}" type="presParOf" srcId="{D2AA99A3-686C-44A6-9EE4-93F4D4C67FB2}" destId="{CBE261D7-08C1-4796-984E-9E2D518C9B52}" srcOrd="6" destOrd="0" presId="urn:microsoft.com/office/officeart/2018/2/layout/IconLabelList"/>
    <dgm:cxn modelId="{1660A73F-BACB-4980-8997-FFE1295B48E4}" type="presParOf" srcId="{CBE261D7-08C1-4796-984E-9E2D518C9B52}" destId="{52CF04A1-4643-48D7-9ACC-BB7C51D59013}" srcOrd="0" destOrd="0" presId="urn:microsoft.com/office/officeart/2018/2/layout/IconLabelList"/>
    <dgm:cxn modelId="{BBCF79E4-9F72-4907-9BBF-35B729F4DB51}" type="presParOf" srcId="{CBE261D7-08C1-4796-984E-9E2D518C9B52}" destId="{290A4FF8-6A87-4659-BBF2-2800BEDA94D9}" srcOrd="1" destOrd="0" presId="urn:microsoft.com/office/officeart/2018/2/layout/IconLabelList"/>
    <dgm:cxn modelId="{D01ACBD8-BF6E-438B-850D-1A84C9252D81}" type="presParOf" srcId="{CBE261D7-08C1-4796-984E-9E2D518C9B52}" destId="{57F23420-5C57-4D10-9EDA-8CF7E457652A}" srcOrd="2" destOrd="0" presId="urn:microsoft.com/office/officeart/2018/2/layout/IconLabelList"/>
    <dgm:cxn modelId="{7F5E40EE-2214-4AA0-B333-DB5F579A18E6}" type="presParOf" srcId="{D2AA99A3-686C-44A6-9EE4-93F4D4C67FB2}" destId="{BBEBDC84-47B0-4E64-ABE3-188DB4C06E88}" srcOrd="7" destOrd="0" presId="urn:microsoft.com/office/officeart/2018/2/layout/IconLabelList"/>
    <dgm:cxn modelId="{3335D4F4-D93B-4F7F-B1A8-B064C90979B1}" type="presParOf" srcId="{D2AA99A3-686C-44A6-9EE4-93F4D4C67FB2}" destId="{105F31CB-AE19-410F-BFB8-46F6732399A0}" srcOrd="8" destOrd="0" presId="urn:microsoft.com/office/officeart/2018/2/layout/IconLabelList"/>
    <dgm:cxn modelId="{871F7D77-6024-4735-9F32-E2190363F0BF}" type="presParOf" srcId="{105F31CB-AE19-410F-BFB8-46F6732399A0}" destId="{507243C1-A46E-41CF-BC11-EF4AF4B88396}" srcOrd="0" destOrd="0" presId="urn:microsoft.com/office/officeart/2018/2/layout/IconLabelList"/>
    <dgm:cxn modelId="{DB408BF2-4FBE-47E8-810E-4DC6530012F7}" type="presParOf" srcId="{105F31CB-AE19-410F-BFB8-46F6732399A0}" destId="{A76EDF01-FD88-4CEA-B9B3-59E5C3103BAB}" srcOrd="1" destOrd="0" presId="urn:microsoft.com/office/officeart/2018/2/layout/IconLabelList"/>
    <dgm:cxn modelId="{1D0400F4-0016-47F5-A6CE-4D83AE59CB2D}" type="presParOf" srcId="{105F31CB-AE19-410F-BFB8-46F6732399A0}" destId="{31E00107-C4D9-4CB0-9E98-1424B74D3753}" srcOrd="2" destOrd="0" presId="urn:microsoft.com/office/officeart/2018/2/layout/IconLabel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EF56B-A590-446B-8BF9-FB1AA13C37F2}">
      <dsp:nvSpPr>
        <dsp:cNvPr id="0" name=""/>
        <dsp:cNvSpPr/>
      </dsp:nvSpPr>
      <dsp:spPr>
        <a:xfrm>
          <a:off x="464340" y="948678"/>
          <a:ext cx="757792" cy="757792"/>
        </a:xfrm>
        <a:prstGeom prst="rect">
          <a:avLst/>
        </a:prstGeom>
        <a:blipFill>
          <a:blip xmlns:r="http://schemas.openxmlformats.org/officeDocument/2006/relationships" r:embed="rId1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6E41B0E-9587-4320-9B51-3B7E2307FF85}">
      <dsp:nvSpPr>
        <dsp:cNvPr id="0" name=""/>
        <dsp:cNvSpPr/>
      </dsp:nvSpPr>
      <dsp:spPr>
        <a:xfrm>
          <a:off x="1244" y="1959127"/>
          <a:ext cx="1683984" cy="673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dirty="0"/>
            <a:t>177,000 km²</a:t>
          </a:r>
          <a:br>
            <a:rPr lang="de-DE" sz="1300" kern="1200" dirty="0"/>
          </a:br>
          <a:r>
            <a:rPr lang="de-DE" sz="1300" kern="1200" dirty="0"/>
            <a:t>4.2 </a:t>
          </a:r>
          <a:r>
            <a:rPr lang="de-DE" sz="1300" kern="1200" dirty="0" err="1"/>
            <a:t>Mio</a:t>
          </a:r>
          <a:r>
            <a:rPr lang="de-DE" sz="1300" kern="1200" dirty="0"/>
            <a:t> </a:t>
          </a:r>
          <a:r>
            <a:rPr lang="de-DE" sz="1300" kern="1200" dirty="0" err="1"/>
            <a:t>pop</a:t>
          </a:r>
          <a:r>
            <a:rPr lang="de-DE" sz="1300" kern="1200" dirty="0"/>
            <a:t>.</a:t>
          </a:r>
        </a:p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dirty="0"/>
            <a:t>1.5-2$ </a:t>
          </a:r>
          <a:r>
            <a:rPr lang="de-DE" sz="1300" kern="1200" dirty="0" err="1"/>
            <a:t>billiion</a:t>
          </a:r>
          <a:r>
            <a:rPr lang="de-DE" sz="1300" kern="1200" dirty="0"/>
            <a:t>/</a:t>
          </a:r>
          <a:r>
            <a:rPr lang="de-DE" sz="1300" kern="1200" dirty="0" err="1"/>
            <a:t>year</a:t>
          </a:r>
          <a:endParaRPr lang="en-US" sz="1300" kern="1200" dirty="0"/>
        </a:p>
      </dsp:txBody>
      <dsp:txXfrm>
        <a:off x="1244" y="1959127"/>
        <a:ext cx="1683984" cy="673593"/>
      </dsp:txXfrm>
    </dsp:sp>
    <dsp:sp modelId="{E968D347-155D-4FED-9676-2E96313B820E}">
      <dsp:nvSpPr>
        <dsp:cNvPr id="0" name=""/>
        <dsp:cNvSpPr/>
      </dsp:nvSpPr>
      <dsp:spPr>
        <a:xfrm>
          <a:off x="2443021" y="948678"/>
          <a:ext cx="757792" cy="757792"/>
        </a:xfrm>
        <a:prstGeom prst="rect">
          <a:avLst/>
        </a:prstGeom>
        <a:blipFill>
          <a:blip xmlns:r="http://schemas.openxmlformats.org/officeDocument/2006/relationships"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3BB3C17-AC68-45CB-85EE-BCD32B3B6CCA}">
      <dsp:nvSpPr>
        <dsp:cNvPr id="0" name=""/>
        <dsp:cNvSpPr/>
      </dsp:nvSpPr>
      <dsp:spPr>
        <a:xfrm>
          <a:off x="1979926" y="1959127"/>
          <a:ext cx="1683984" cy="673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dirty="0" err="1"/>
            <a:t>Water</a:t>
          </a:r>
          <a:r>
            <a:rPr lang="de-DE" sz="1300" kern="1200" dirty="0"/>
            <a:t> Resources</a:t>
          </a:r>
          <a:endParaRPr lang="en-US" sz="1300" kern="1200" dirty="0"/>
        </a:p>
      </dsp:txBody>
      <dsp:txXfrm>
        <a:off x="1979926" y="1959127"/>
        <a:ext cx="1683984" cy="673593"/>
      </dsp:txXfrm>
    </dsp:sp>
    <dsp:sp modelId="{D90A7DE1-2835-4DDC-A651-D96AB11072AE}">
      <dsp:nvSpPr>
        <dsp:cNvPr id="0" name=""/>
        <dsp:cNvSpPr/>
      </dsp:nvSpPr>
      <dsp:spPr>
        <a:xfrm>
          <a:off x="4345507" y="1048593"/>
          <a:ext cx="757792" cy="75779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304F5AE-ABFC-40D5-B784-3933FBE79487}">
      <dsp:nvSpPr>
        <dsp:cNvPr id="0" name=""/>
        <dsp:cNvSpPr/>
      </dsp:nvSpPr>
      <dsp:spPr>
        <a:xfrm>
          <a:off x="3958607" y="1959127"/>
          <a:ext cx="1683984" cy="673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dirty="0"/>
            <a:t>Conflict &amp;</a:t>
          </a:r>
          <a:br>
            <a:rPr lang="de-DE" sz="1300" kern="1200" dirty="0"/>
          </a:br>
          <a:r>
            <a:rPr lang="de-DE" sz="1300" kern="1200" dirty="0"/>
            <a:t>Hazards</a:t>
          </a:r>
          <a:endParaRPr lang="en-US" sz="1300" kern="1200" dirty="0"/>
        </a:p>
      </dsp:txBody>
      <dsp:txXfrm>
        <a:off x="3958607" y="1959127"/>
        <a:ext cx="1683984" cy="673593"/>
      </dsp:txXfrm>
    </dsp:sp>
    <dsp:sp modelId="{52CF04A1-4643-48D7-9ACC-BB7C51D59013}">
      <dsp:nvSpPr>
        <dsp:cNvPr id="0" name=""/>
        <dsp:cNvSpPr/>
      </dsp:nvSpPr>
      <dsp:spPr>
        <a:xfrm>
          <a:off x="6421322" y="955657"/>
          <a:ext cx="757792" cy="75779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7F23420-5C57-4D10-9EDA-8CF7E457652A}">
      <dsp:nvSpPr>
        <dsp:cNvPr id="0" name=""/>
        <dsp:cNvSpPr/>
      </dsp:nvSpPr>
      <dsp:spPr>
        <a:xfrm>
          <a:off x="5937289" y="1959127"/>
          <a:ext cx="1683984" cy="673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Network</a:t>
          </a:r>
          <a:r>
            <a:rPr lang="en-US" sz="1300" kern="1200" baseline="0" dirty="0"/>
            <a:t> Coverage &amp;</a:t>
          </a:r>
          <a:br>
            <a:rPr lang="en-US" sz="1300" kern="1200" baseline="0" dirty="0"/>
          </a:br>
          <a:r>
            <a:rPr lang="en-US" sz="1300" kern="1200" baseline="0" dirty="0"/>
            <a:t>Equipment</a:t>
          </a:r>
          <a:endParaRPr lang="en-US" sz="1300" kern="1200" dirty="0"/>
        </a:p>
      </dsp:txBody>
      <dsp:txXfrm>
        <a:off x="5937289" y="1959127"/>
        <a:ext cx="1683984" cy="673593"/>
      </dsp:txXfrm>
    </dsp:sp>
    <dsp:sp modelId="{507243C1-A46E-41CF-BC11-EF4AF4B88396}">
      <dsp:nvSpPr>
        <dsp:cNvPr id="0" name=""/>
        <dsp:cNvSpPr/>
      </dsp:nvSpPr>
      <dsp:spPr>
        <a:xfrm>
          <a:off x="8379066" y="948678"/>
          <a:ext cx="757792" cy="757792"/>
        </a:xfrm>
        <a:prstGeom prst="rect">
          <a:avLst/>
        </a:prstGeom>
        <a:blipFill>
          <a:blip xmlns:r="http://schemas.openxmlformats.org/officeDocument/2006/relationships" r:embed="rId9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1E00107-C4D9-4CB0-9E98-1424B74D3753}">
      <dsp:nvSpPr>
        <dsp:cNvPr id="0" name=""/>
        <dsp:cNvSpPr/>
      </dsp:nvSpPr>
      <dsp:spPr>
        <a:xfrm>
          <a:off x="7915971" y="1959127"/>
          <a:ext cx="1683984" cy="673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dirty="0"/>
            <a:t>Knowledge</a:t>
          </a:r>
          <a:endParaRPr lang="en-US" sz="1300" kern="1200" dirty="0"/>
        </a:p>
      </dsp:txBody>
      <dsp:txXfrm>
        <a:off x="7915971" y="1959127"/>
        <a:ext cx="1683984" cy="6735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EC25F0C0-6A9D-49D8-C3FB-9D197D25CE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B74FFF1-78F9-F402-14D9-69A9557313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99554B-9D97-4752-B01A-0674192D11CA}" type="datetimeFigureOut">
              <a:rPr lang="de-DE" smtClean="0"/>
              <a:t>04.06.2023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509FF1D-B793-7591-4226-A3751408A92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71B6DAA-1436-68E8-234A-9626518979C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148B6-2676-4D87-B7AA-B57E211504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17771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jpg>
</file>

<file path=ppt/media/image2.svg>
</file>

<file path=ppt/media/image20.png>
</file>

<file path=ppt/media/image21.pn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29A13A-856F-4354-A1AD-CACC27A3F872}" type="datetimeFigureOut">
              <a:rPr lang="de-DE" smtClean="0"/>
              <a:t>04.06.2023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95D16-ED04-49B0-9DFA-78A9A3F93A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434967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0334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02.02.2022 bis 08.03.2022 (zwei Mal erhoben)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Topkategorien: Kunst, Theater und Konzert (Achtung: bei Eventfinder durchaus mehr möglich, nur das erste gezählt)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50% auf 15 Veranstaltungsorte (top 3: Kunsthalle, Museum Zeughaus, Preiss-Engelhorn-Museen)</a:t>
            </a:r>
          </a:p>
          <a:p>
            <a:r>
              <a:rPr lang="de-DE" dirty="0" err="1"/>
              <a:t>Daueraustellungen</a:t>
            </a:r>
            <a:r>
              <a:rPr lang="de-DE" dirty="0"/>
              <a:t> wurden für jeden Tag </a:t>
            </a:r>
            <a:r>
              <a:rPr lang="de-DE" dirty="0" err="1"/>
              <a:t>einzelnd</a:t>
            </a:r>
            <a:r>
              <a:rPr lang="de-DE" dirty="0"/>
              <a:t> gezählt</a:t>
            </a:r>
          </a:p>
        </p:txBody>
      </p:sp>
    </p:spTree>
    <p:extLst>
      <p:ext uri="{BB962C8B-B14F-4D97-AF65-F5344CB8AC3E}">
        <p14:creationId xmlns:p14="http://schemas.microsoft.com/office/powerpoint/2010/main" val="3908497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0723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Multi </a:t>
            </a:r>
            <a:r>
              <a:rPr lang="de-DE" dirty="0" err="1"/>
              <a:t>layered</a:t>
            </a:r>
            <a:endParaRPr lang="de-DE" dirty="0"/>
          </a:p>
          <a:p>
            <a:r>
              <a:rPr lang="de-DE" dirty="0"/>
              <a:t>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different </a:t>
            </a:r>
            <a:r>
              <a:rPr lang="de-DE" dirty="0" err="1"/>
              <a:t>stages</a:t>
            </a:r>
            <a:endParaRPr lang="de-DE" dirty="0"/>
          </a:p>
          <a:p>
            <a:r>
              <a:rPr lang="de-DE" dirty="0"/>
              <a:t>Lots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definitions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7916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EAP</a:t>
            </a:r>
          </a:p>
          <a:p>
            <a:r>
              <a:rPr lang="de-DE" dirty="0"/>
              <a:t>RISK = f(Hazard, </a:t>
            </a:r>
            <a:r>
              <a:rPr lang="de-DE" dirty="0" err="1"/>
              <a:t>Exposure</a:t>
            </a:r>
            <a:r>
              <a:rPr lang="de-DE" dirty="0"/>
              <a:t>, </a:t>
            </a:r>
            <a:r>
              <a:rPr lang="de-DE" dirty="0" err="1"/>
              <a:t>Vulnerability</a:t>
            </a:r>
            <a:r>
              <a:rPr lang="de-DE" dirty="0"/>
              <a:t>)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Vulnerability</a:t>
            </a:r>
            <a:r>
              <a:rPr lang="de-DE" dirty="0"/>
              <a:t> = f(Coping </a:t>
            </a:r>
            <a:r>
              <a:rPr lang="de-DE" dirty="0" err="1"/>
              <a:t>Capacity</a:t>
            </a:r>
            <a:r>
              <a:rPr lang="de-DE" dirty="0"/>
              <a:t>, </a:t>
            </a:r>
            <a:r>
              <a:rPr lang="de-DE" dirty="0" err="1"/>
              <a:t>Adaptivity</a:t>
            </a:r>
            <a:r>
              <a:rPr lang="de-DE" dirty="0"/>
              <a:t> </a:t>
            </a:r>
            <a:r>
              <a:rPr lang="de-DE" dirty="0" err="1"/>
              <a:t>Capacity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02398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Groundwork</a:t>
            </a:r>
            <a:r>
              <a:rPr lang="de-DE" dirty="0"/>
              <a:t> -&gt; Policy (Integrated </a:t>
            </a:r>
            <a:r>
              <a:rPr lang="de-DE" dirty="0" err="1"/>
              <a:t>Water</a:t>
            </a:r>
            <a:r>
              <a:rPr lang="de-DE" dirty="0"/>
              <a:t> </a:t>
            </a:r>
            <a:r>
              <a:rPr lang="de-DE" dirty="0" err="1"/>
              <a:t>Resource</a:t>
            </a:r>
            <a:r>
              <a:rPr lang="de-DE" dirty="0"/>
              <a:t> Management)</a:t>
            </a:r>
          </a:p>
          <a:p>
            <a:r>
              <a:rPr lang="de-DE" dirty="0" err="1"/>
              <a:t>Innovations</a:t>
            </a:r>
            <a:r>
              <a:rPr lang="de-DE" dirty="0"/>
              <a:t> -&gt; </a:t>
            </a:r>
            <a:r>
              <a:rPr lang="de-DE" dirty="0" err="1"/>
              <a:t>Measuring</a:t>
            </a:r>
            <a:r>
              <a:rPr lang="de-DE" dirty="0"/>
              <a:t>, </a:t>
            </a:r>
            <a:r>
              <a:rPr lang="de-DE" dirty="0" err="1"/>
              <a:t>sending</a:t>
            </a:r>
            <a:r>
              <a:rPr lang="de-DE" dirty="0"/>
              <a:t>, etc.,</a:t>
            </a:r>
          </a:p>
          <a:p>
            <a:r>
              <a:rPr lang="de-DE" dirty="0"/>
              <a:t>Management -&gt;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made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6452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A6AEA85-D76D-4402-8025-F492D73077B3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48A2C-9AB7-445F-82A0-A6673D67D9BD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B4EAE-327C-4144-8445-F67E503F6364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9898A-ED6F-454F-BAE9-613EE88A1414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DFEBD1D-6909-4292-93A6-4E2D79850F0A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0DCE-9D36-4723-A663-4CDACFE3E9A6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ADB58-C7D4-4287-B0F3-0D7B244E5039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B9B9E-7AC5-434F-B611-8F4E7F940F2F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E7B2-5B4D-4BB1-BBC1-92CAA04D9AB7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C57DF53-DC5F-4A96-9173-AD3FB81822AF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B391B2C-23DD-42D2-ADC7-371036ABC6A7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5E21105-C19C-4620-824A-2515E70AECF5}" type="datetime1">
              <a:rPr lang="en-US" smtClean="0"/>
              <a:t>6/4/2023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C30DECA-E52C-4D56-96B9-718590A2E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A046A95-1E4D-4EAE-9146-822CF94F0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E94C9933-93E1-43FF-8BC2-8F0B7794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B3AA8CBD-7A2E-4084-A09F-484D16658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0D9A6C87-CFA3-466E-8A92-422FF463F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1772" y="1788315"/>
            <a:ext cx="8447964" cy="268308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 i="0" u="none" strike="noStrike" baseline="0" dirty="0">
                <a:latin typeface="URWPalladioL-Bold"/>
              </a:rPr>
              <a:t>Community-based </a:t>
            </a:r>
            <a:r>
              <a:rPr lang="en-US" sz="2800" b="1" i="0" u="none" strike="noStrike" baseline="0" dirty="0">
                <a:latin typeface="URWPalladioL-Bold"/>
              </a:rPr>
              <a:t>Mapping</a:t>
            </a:r>
            <a:r>
              <a:rPr lang="en-US" sz="2800" i="0" u="none" strike="noStrike" baseline="0" dirty="0">
                <a:latin typeface="URWPalladioL-Bold"/>
              </a:rPr>
              <a:t> and </a:t>
            </a:r>
            <a:r>
              <a:rPr lang="en-US" sz="2800" b="1" i="0" u="none" strike="noStrike" baseline="0" dirty="0">
                <a:latin typeface="URWPalladioL-Bold"/>
              </a:rPr>
              <a:t>Monitoring</a:t>
            </a:r>
            <a:r>
              <a:rPr lang="en-US" sz="2800" i="0" u="none" strike="noStrike" baseline="0" dirty="0">
                <a:latin typeface="URWPalladioL-Bold"/>
              </a:rPr>
              <a:t> of</a:t>
            </a:r>
            <a:br>
              <a:rPr lang="en-US" sz="2800" i="0" u="none" strike="noStrike" baseline="0" dirty="0">
                <a:latin typeface="URWPalladioL-Bold"/>
              </a:rPr>
            </a:br>
            <a:r>
              <a:rPr lang="en-US" sz="2800" b="1" i="0" u="none" strike="noStrike" baseline="0" dirty="0">
                <a:latin typeface="URWPalladioL-Bold"/>
              </a:rPr>
              <a:t>Water Sources </a:t>
            </a:r>
            <a:r>
              <a:rPr lang="en-US" sz="2800" i="0" u="none" strike="noStrike" baseline="0" dirty="0">
                <a:latin typeface="URWPalladioL-Bold"/>
              </a:rPr>
              <a:t>in Somaliland: An integrated</a:t>
            </a:r>
            <a:br>
              <a:rPr lang="en-US" sz="2800" i="0" u="none" strike="noStrike" baseline="0" dirty="0">
                <a:latin typeface="URWPalladioL-Bold"/>
              </a:rPr>
            </a:br>
            <a:r>
              <a:rPr lang="en-US" sz="2800" i="0" u="none" strike="noStrike" baseline="0" dirty="0">
                <a:latin typeface="URWPalladioL-Bold"/>
              </a:rPr>
              <a:t>approach combining </a:t>
            </a:r>
            <a:r>
              <a:rPr lang="en-US" sz="2800" b="1" i="0" u="none" strike="noStrike" baseline="0" dirty="0">
                <a:latin typeface="URWPalladioL-Bold"/>
              </a:rPr>
              <a:t>Citizen Science </a:t>
            </a:r>
            <a:r>
              <a:rPr lang="en-US" sz="2800" i="0" u="none" strike="noStrike" baseline="0" dirty="0">
                <a:latin typeface="URWPalladioL-Bold"/>
              </a:rPr>
              <a:t>and</a:t>
            </a:r>
            <a:br>
              <a:rPr lang="en-US" sz="2800" i="0" u="none" strike="noStrike" baseline="0" dirty="0">
                <a:latin typeface="URWPalladioL-Bold"/>
              </a:rPr>
            </a:br>
            <a:r>
              <a:rPr lang="de-DE" sz="2800" b="1" i="0" u="none" strike="noStrike" baseline="0" dirty="0">
                <a:latin typeface="URWPalladioL-Bold"/>
              </a:rPr>
              <a:t>Forecast-</a:t>
            </a:r>
            <a:r>
              <a:rPr lang="de-DE" sz="2800" b="1" i="0" u="none" strike="noStrike" baseline="0" dirty="0" err="1">
                <a:latin typeface="URWPalladioL-Bold"/>
              </a:rPr>
              <a:t>based</a:t>
            </a:r>
            <a:r>
              <a:rPr lang="de-DE" sz="2800" b="1" i="0" u="none" strike="noStrike" baseline="0" dirty="0">
                <a:latin typeface="URWPalladioL-Bold"/>
              </a:rPr>
              <a:t> Financing</a:t>
            </a:r>
            <a:endParaRPr lang="en-US" sz="2800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2907AA-346E-4862-88B0-922C4B32F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9011" y="4514594"/>
            <a:ext cx="5957248" cy="108623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300" dirty="0"/>
              <a:t>Bosse Sottmann, 2023, </a:t>
            </a:r>
            <a:r>
              <a:rPr lang="en-US" sz="2300" dirty="0" err="1"/>
              <a:t>Masterthesis</a:t>
            </a:r>
            <a:endParaRPr lang="en-US" sz="1800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9EB133A-DFD8-B230-4A73-212B0C3F9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4311" y="6453386"/>
            <a:ext cx="7023377" cy="404614"/>
          </a:xfrm>
        </p:spPr>
        <p:txBody>
          <a:bodyPr/>
          <a:lstStyle/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AC74661C-48BC-43C7-7493-C36108CF5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452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2">
            <a:extLst>
              <a:ext uri="{FF2B5EF4-FFF2-40B4-BE49-F238E27FC236}">
                <a16:creationId xmlns:a16="http://schemas.microsoft.com/office/drawing/2014/main" id="{127CAEB6-2762-403E-98B1-8B96D27C6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93A55BE-E875-414E-8964-9F4BD06F9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CA1FECA8-74A7-4D1C-9D1E-6EDE1F961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4" name="Rectangle 16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689552B-5958-474E-2221-2BC1F5667F4D}"/>
              </a:ext>
            </a:extLst>
          </p:cNvPr>
          <p:cNvSpPr txBox="1"/>
          <p:nvPr/>
        </p:nvSpPr>
        <p:spPr>
          <a:xfrm>
            <a:off x="752858" y="4736961"/>
            <a:ext cx="10720685" cy="9367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TAKE HOME</a:t>
            </a:r>
          </a:p>
        </p:txBody>
      </p:sp>
      <p:pic>
        <p:nvPicPr>
          <p:cNvPr id="6" name="Grafik 5" descr="Ein Bild, das Text, Karte, Screenshot enthält.&#10;&#10;Automatisch generierte Beschreibung">
            <a:extLst>
              <a:ext uri="{FF2B5EF4-FFF2-40B4-BE49-F238E27FC236}">
                <a16:creationId xmlns:a16="http://schemas.microsoft.com/office/drawing/2014/main" id="{5088D104-FE54-423C-3B4B-633001DE1B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5" r="23594" b="-3"/>
          <a:stretch/>
        </p:blipFill>
        <p:spPr>
          <a:xfrm>
            <a:off x="2" y="10"/>
            <a:ext cx="2966149" cy="4187119"/>
          </a:xfrm>
          <a:prstGeom prst="rect">
            <a:avLst/>
          </a:prstGeom>
        </p:spPr>
      </p:pic>
      <p:pic>
        <p:nvPicPr>
          <p:cNvPr id="8" name="Grafik 7" descr="Ein Bild, das Text, Diagramm, Reihe, Kreis enthält.&#10;&#10;Automatisch generierte Beschreibung">
            <a:extLst>
              <a:ext uri="{FF2B5EF4-FFF2-40B4-BE49-F238E27FC236}">
                <a16:creationId xmlns:a16="http://schemas.microsoft.com/office/drawing/2014/main" id="{3177A26C-5A4E-FD5A-9745-2F2B2B26F8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93" r="1926" b="2"/>
          <a:stretch/>
        </p:blipFill>
        <p:spPr>
          <a:xfrm>
            <a:off x="9207704" y="-6915"/>
            <a:ext cx="2972784" cy="4187119"/>
          </a:xfrm>
          <a:prstGeom prst="rect">
            <a:avLst/>
          </a:prstGeom>
        </p:spPr>
      </p:pic>
      <p:sp>
        <p:nvSpPr>
          <p:cNvPr id="25" name="Freeform: Shape 18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F8CBB21-588B-4ECF-5D93-EE56E6B15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Bosse Sottmann - Masterthesis –2023 - 05.06.2023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D46CC0F-678C-FABB-7357-D2ECC57E2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26" name="Freeform: Shape 20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9" name="Grafik 8" descr="Ein Bild, das Kreis, Grafiken, Zeichnung, Farbigkeit enthält.&#10;&#10;Automatisch generierte Beschreibung">
            <a:extLst>
              <a:ext uri="{FF2B5EF4-FFF2-40B4-BE49-F238E27FC236}">
                <a16:creationId xmlns:a16="http://schemas.microsoft.com/office/drawing/2014/main" id="{40995642-A9F5-143B-6577-14D2328721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4" r="22016" b="2"/>
          <a:stretch/>
        </p:blipFill>
        <p:spPr>
          <a:xfrm>
            <a:off x="6154998" y="10"/>
            <a:ext cx="2966142" cy="4187119"/>
          </a:xfrm>
          <a:prstGeom prst="rect">
            <a:avLst/>
          </a:prstGeom>
        </p:spPr>
      </p:pic>
      <p:pic>
        <p:nvPicPr>
          <p:cNvPr id="10" name="Grafik 9" descr="Ein Bild, das draußen, Himmel, Gelände, Pool enthält.&#10;&#10;Automatisch generierte Beschreibung">
            <a:extLst>
              <a:ext uri="{FF2B5EF4-FFF2-40B4-BE49-F238E27FC236}">
                <a16:creationId xmlns:a16="http://schemas.microsoft.com/office/drawing/2014/main" id="{7300A88C-8153-F0A2-0EBC-6457A413E7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703" r="17048"/>
          <a:stretch/>
        </p:blipFill>
        <p:spPr>
          <a:xfrm>
            <a:off x="3070857" y="10"/>
            <a:ext cx="2972784" cy="4187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116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3638F2F-4688-4030-B1CC-80272444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48C811F0-0ED8-4A7B-BFDE-6433C690E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3751" y="303896"/>
            <a:ext cx="1910102" cy="257067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7C35387-05DB-4070-9E52-B2F23EE3E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764" y="1327355"/>
            <a:ext cx="3559425" cy="4482564"/>
          </a:xfrm>
        </p:spPr>
        <p:txBody>
          <a:bodyPr>
            <a:normAutofit/>
          </a:bodyPr>
          <a:lstStyle/>
          <a:p>
            <a:r>
              <a:rPr lang="de-DE" sz="2800" dirty="0"/>
              <a:t>References</a:t>
            </a:r>
          </a:p>
        </p:txBody>
      </p:sp>
      <p:sp>
        <p:nvSpPr>
          <p:cNvPr id="21" name="Rectangle 16">
            <a:extLst>
              <a:ext uri="{FF2B5EF4-FFF2-40B4-BE49-F238E27FC236}">
                <a16:creationId xmlns:a16="http://schemas.microsoft.com/office/drawing/2014/main" id="{AAC19CEE-435E-4643-849E-5194A5743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A09A7D5-0336-BECA-E1FF-55227DEE9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Bosse Sottmann - </a:t>
            </a:r>
            <a:r>
              <a:rPr lang="en-US" dirty="0" err="1"/>
              <a:t>Masterthesis</a:t>
            </a:r>
            <a:r>
              <a:rPr lang="en-US" dirty="0"/>
              <a:t> –2023 - 05.06.2023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F48B269-33A8-F633-DFCB-5D4070F6D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11</a:t>
            </a:fld>
            <a:endParaRPr lang="en-US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5059E22-EF3A-B3F5-657E-A9EF6753E9E0}"/>
              </a:ext>
            </a:extLst>
          </p:cNvPr>
          <p:cNvSpPr txBox="1"/>
          <p:nvPr/>
        </p:nvSpPr>
        <p:spPr>
          <a:xfrm>
            <a:off x="6065559" y="1327355"/>
            <a:ext cx="4872677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900" dirty="0"/>
              <a:t>Briggs, R. O., </a:t>
            </a:r>
            <a:r>
              <a:rPr lang="en-US" sz="900" dirty="0" err="1"/>
              <a:t>Kolfschoten</a:t>
            </a:r>
            <a:r>
              <a:rPr lang="en-US" sz="900" dirty="0"/>
              <a:t>, G., de </a:t>
            </a:r>
            <a:r>
              <a:rPr lang="en-US" sz="900" dirty="0" err="1"/>
              <a:t>Vreede</a:t>
            </a:r>
            <a:r>
              <a:rPr lang="en-US" sz="900" dirty="0"/>
              <a:t>, G.-J., Albrecht, C., &amp; Dean, D. R. (2009). A Seven-Layer Model</a:t>
            </a:r>
          </a:p>
          <a:p>
            <a:pPr algn="l"/>
            <a:r>
              <a:rPr lang="en-US" sz="900" dirty="0"/>
              <a:t>of Collaboration: Separation of Concerns for Designers of Collaboration Systems, 16.</a:t>
            </a:r>
          </a:p>
          <a:p>
            <a:pPr algn="l"/>
            <a:endParaRPr lang="en-US" sz="900" dirty="0"/>
          </a:p>
          <a:p>
            <a:pPr algn="l"/>
            <a:r>
              <a:rPr lang="en-US" sz="900" dirty="0" err="1"/>
              <a:t>Fraisl</a:t>
            </a:r>
            <a:r>
              <a:rPr lang="en-US" sz="900" dirty="0"/>
              <a:t>, D., Hager, G., </a:t>
            </a:r>
            <a:r>
              <a:rPr lang="en-US" sz="900" dirty="0" err="1"/>
              <a:t>Bedessem</a:t>
            </a:r>
            <a:r>
              <a:rPr lang="en-US" sz="900" dirty="0"/>
              <a:t>, B., Gold, M., </a:t>
            </a:r>
            <a:r>
              <a:rPr lang="en-US" sz="900" dirty="0" err="1"/>
              <a:t>Hsing</a:t>
            </a:r>
            <a:r>
              <a:rPr lang="en-US" sz="900" dirty="0"/>
              <a:t>, P.-Y., Danielsen, F., Hitchcock, C. B., Hulbert, J. M.,</a:t>
            </a:r>
          </a:p>
          <a:p>
            <a:pPr algn="l"/>
            <a:r>
              <a:rPr lang="en-US" sz="900" dirty="0"/>
              <a:t>Piera, J., Spiers, H., Thiel, M., &amp; </a:t>
            </a:r>
            <a:r>
              <a:rPr lang="en-US" sz="900" dirty="0" err="1"/>
              <a:t>Haklay</a:t>
            </a:r>
            <a:r>
              <a:rPr lang="en-US" sz="900" dirty="0"/>
              <a:t>, M. (2022). Citizen science in environmental and ecological</a:t>
            </a:r>
          </a:p>
          <a:p>
            <a:pPr algn="l"/>
            <a:r>
              <a:rPr lang="en-US" sz="900" dirty="0"/>
              <a:t>sciences. Nature Reviews Methods Primers, 2(1), 1–20. https://doi.org/10.1038/s43586-022-</a:t>
            </a:r>
          </a:p>
          <a:p>
            <a:pPr algn="l"/>
            <a:r>
              <a:rPr lang="en-US" sz="900" dirty="0"/>
              <a:t>00144-4</a:t>
            </a:r>
          </a:p>
          <a:p>
            <a:pPr algn="l"/>
            <a:endParaRPr lang="en-US" sz="900" dirty="0"/>
          </a:p>
          <a:p>
            <a:pPr algn="l"/>
            <a:r>
              <a:rPr lang="en-US" sz="900" dirty="0"/>
              <a:t>LIFE. (2017). LIFE works with Local Village to Build Berkad. Local Initiatives for Education (LIFE). Retrieved</a:t>
            </a:r>
          </a:p>
          <a:p>
            <a:pPr algn="l"/>
            <a:r>
              <a:rPr lang="en-US" sz="900" dirty="0"/>
              <a:t>April 15, 2023, from http://localinitiativesforeducation.us/news/2017/11/16/life- </a:t>
            </a:r>
            <a:r>
              <a:rPr lang="en-US" sz="900" dirty="0" err="1"/>
              <a:t>workswith</a:t>
            </a:r>
            <a:r>
              <a:rPr lang="en-US" sz="900" dirty="0"/>
              <a:t>-</a:t>
            </a:r>
          </a:p>
          <a:p>
            <a:pPr algn="l"/>
            <a:r>
              <a:rPr lang="en-US" sz="900" dirty="0"/>
              <a:t>local-village-to-build-berkad</a:t>
            </a:r>
          </a:p>
          <a:p>
            <a:pPr algn="l"/>
            <a:endParaRPr lang="en-US" sz="900" b="0" i="0" u="none" strike="noStrike" baseline="0" dirty="0"/>
          </a:p>
          <a:p>
            <a:pPr algn="l"/>
            <a:r>
              <a:rPr lang="en-US" sz="900" b="0" i="0" u="none" strike="noStrike" baseline="0" dirty="0"/>
              <a:t>Mafuta, W., </a:t>
            </a:r>
            <a:r>
              <a:rPr lang="en-US" sz="900" b="0" i="0" u="none" strike="noStrike" baseline="0" dirty="0" err="1"/>
              <a:t>Zuwarimwe</a:t>
            </a:r>
            <a:r>
              <a:rPr lang="en-US" sz="900" b="0" i="0" u="none" strike="noStrike" baseline="0" dirty="0"/>
              <a:t>, J., &amp; Mwale, M. (2021). Universal WASH coverage; what it takes for fragile</a:t>
            </a:r>
          </a:p>
          <a:p>
            <a:pPr algn="l"/>
            <a:r>
              <a:rPr lang="en-US" sz="900" b="0" i="0" u="none" strike="noStrike" baseline="0" dirty="0"/>
              <a:t>states. Case of </a:t>
            </a:r>
            <a:r>
              <a:rPr lang="en-US" sz="900" b="0" i="0" u="none" strike="noStrike" baseline="0" dirty="0" err="1"/>
              <a:t>Jariban</a:t>
            </a:r>
            <a:r>
              <a:rPr lang="en-US" sz="900" b="0" i="0" u="none" strike="noStrike" baseline="0" dirty="0"/>
              <a:t> district in Somalia. PLOS ONE, 16, e0247417. https://doi.org/10.1371/</a:t>
            </a:r>
          </a:p>
          <a:p>
            <a:pPr algn="l"/>
            <a:r>
              <a:rPr lang="de-DE" sz="900" b="0" i="0" u="none" strike="noStrike" baseline="0" dirty="0"/>
              <a:t>journal.pone.0247417</a:t>
            </a:r>
          </a:p>
          <a:p>
            <a:pPr algn="l"/>
            <a:endParaRPr lang="de-DE" sz="900" b="0" i="0" u="none" strike="noStrike" baseline="0" dirty="0"/>
          </a:p>
          <a:p>
            <a:pPr algn="l"/>
            <a:r>
              <a:rPr lang="en-US" sz="900" b="0" i="0" u="none" strike="noStrike" baseline="0" dirty="0"/>
              <a:t>NDMC. (2023a). Types of Drought. In National Drought Mitigation Center. University of Nebraska-Lincoln.</a:t>
            </a:r>
          </a:p>
          <a:p>
            <a:pPr algn="l"/>
            <a:r>
              <a:rPr lang="en-US" sz="900" b="0" i="0" u="none" strike="noStrike" baseline="0" dirty="0"/>
              <a:t>Retrieved March 7, 2023, from https : / / drought . </a:t>
            </a:r>
            <a:r>
              <a:rPr lang="en-US" sz="900" b="0" i="0" u="none" strike="noStrike" baseline="0" dirty="0" err="1"/>
              <a:t>unl</a:t>
            </a:r>
            <a:r>
              <a:rPr lang="en-US" sz="900" b="0" i="0" u="none" strike="noStrike" baseline="0" dirty="0"/>
              <a:t> . </a:t>
            </a:r>
            <a:r>
              <a:rPr lang="en-US" sz="900" b="0" i="0" u="none" strike="noStrike" baseline="0" dirty="0" err="1"/>
              <a:t>edu</a:t>
            </a:r>
            <a:r>
              <a:rPr lang="en-US" sz="900" b="0" i="0" u="none" strike="noStrike" baseline="0" dirty="0"/>
              <a:t> / Education / </a:t>
            </a:r>
            <a:r>
              <a:rPr lang="en-US" sz="900" b="0" i="0" u="none" strike="noStrike" baseline="0" dirty="0" err="1"/>
              <a:t>DroughtIn</a:t>
            </a:r>
            <a:r>
              <a:rPr lang="en-US" sz="900" b="0" i="0" u="none" strike="noStrike" baseline="0" dirty="0"/>
              <a:t> - depth /</a:t>
            </a:r>
          </a:p>
          <a:p>
            <a:pPr algn="l"/>
            <a:r>
              <a:rPr lang="en-US" sz="900" b="0" i="0" u="none" strike="noStrike" baseline="0" dirty="0"/>
              <a:t>TypesofDrought.aspx</a:t>
            </a:r>
          </a:p>
          <a:p>
            <a:pPr algn="l"/>
            <a:endParaRPr lang="en-US" sz="900" dirty="0"/>
          </a:p>
          <a:p>
            <a:r>
              <a:rPr lang="en-US" sz="900" dirty="0"/>
              <a:t>RCRC. (2020). Forecast-based Financing and Early Action for Drought.</a:t>
            </a:r>
            <a:endParaRPr lang="en-US" sz="900" b="0" i="0" u="none" strike="noStrike" baseline="0" dirty="0"/>
          </a:p>
          <a:p>
            <a:pPr algn="l"/>
            <a:endParaRPr lang="de-DE" sz="900" b="0" i="0" u="none" strike="noStrike" baseline="0" dirty="0"/>
          </a:p>
          <a:p>
            <a:pPr algn="l"/>
            <a:r>
              <a:rPr lang="en-US" sz="900" dirty="0"/>
              <a:t>The </a:t>
            </a:r>
            <a:r>
              <a:rPr lang="en-US" sz="900" dirty="0" err="1"/>
              <a:t>Pharo</a:t>
            </a:r>
            <a:r>
              <a:rPr lang="en-US" sz="900" dirty="0"/>
              <a:t> Foundation. (2020). Improved Berkad. Retrieved April 15, 2023, from www.pharofoundation.</a:t>
            </a:r>
          </a:p>
          <a:p>
            <a:pPr algn="l"/>
            <a:r>
              <a:rPr lang="en-US" sz="900" dirty="0"/>
              <a:t>org/wp-content/uploads/2020/02/Ilma-Dado-Berkad-1-scaled.jpg</a:t>
            </a:r>
          </a:p>
          <a:p>
            <a:pPr algn="l"/>
            <a:endParaRPr lang="en-US" sz="900" dirty="0"/>
          </a:p>
          <a:p>
            <a:pPr algn="l"/>
            <a:r>
              <a:rPr lang="en-US" sz="900" dirty="0"/>
              <a:t>UNDRR. (2021). Special report on drought 2021. United Nations. p. 47.</a:t>
            </a:r>
          </a:p>
        </p:txBody>
      </p:sp>
    </p:spTree>
    <p:extLst>
      <p:ext uri="{BB962C8B-B14F-4D97-AF65-F5344CB8AC3E}">
        <p14:creationId xmlns:p14="http://schemas.microsoft.com/office/powerpoint/2010/main" val="8663071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699AC3C-FE44-4341-B799-F20DE8937C2B}"/>
              </a:ext>
            </a:extLst>
          </p:cNvPr>
          <p:cNvSpPr txBox="1"/>
          <p:nvPr/>
        </p:nvSpPr>
        <p:spPr>
          <a:xfrm>
            <a:off x="1060079" y="1444310"/>
            <a:ext cx="9673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de-DE" sz="3600" b="0" i="0" u="none" strike="noStrike" kern="1200" cap="none" spc="0" normalizeH="0" baseline="0" dirty="0" err="1">
                <a:ln>
                  <a:noFill/>
                </a:ln>
                <a:effectLst/>
                <a:uLnTx/>
                <a:uFillTx/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Structure</a:t>
            </a:r>
            <a:endParaRPr kumimoji="0" lang="de-DE" sz="3600" b="0" i="0" u="none" strike="noStrike" kern="1200" cap="none" spc="0" normalizeH="0" baseline="0" dirty="0">
              <a:ln>
                <a:noFill/>
              </a:ln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40493D-ED03-4C28-ACEE-38D98F2CE078}"/>
              </a:ext>
            </a:extLst>
          </p:cNvPr>
          <p:cNvSpPr/>
          <p:nvPr/>
        </p:nvSpPr>
        <p:spPr>
          <a:xfrm>
            <a:off x="1555147" y="3905250"/>
            <a:ext cx="9060642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badi" panose="020B0604020104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BB39A9F-E556-4742-91F3-57522BEE03C7}"/>
              </a:ext>
            </a:extLst>
          </p:cNvPr>
          <p:cNvSpPr/>
          <p:nvPr/>
        </p:nvSpPr>
        <p:spPr>
          <a:xfrm>
            <a:off x="1402191" y="3706812"/>
            <a:ext cx="625475" cy="625475"/>
          </a:xfrm>
          <a:prstGeom prst="ellipse">
            <a:avLst/>
          </a:prstGeom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badi" panose="020B0604020104020204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F591DA5-BEDB-402C-86C9-F3E4F94BF22F}"/>
              </a:ext>
            </a:extLst>
          </p:cNvPr>
          <p:cNvSpPr/>
          <p:nvPr/>
        </p:nvSpPr>
        <p:spPr>
          <a:xfrm>
            <a:off x="3331974" y="3706812"/>
            <a:ext cx="625475" cy="625475"/>
          </a:xfrm>
          <a:prstGeom prst="ellipse">
            <a:avLst/>
          </a:prstGeom>
          <a:solidFill>
            <a:schemeClr val="accent2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badi" panose="020B0604020104020204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BA6FC83-E462-4892-847C-3365DC9EB610}"/>
              </a:ext>
            </a:extLst>
          </p:cNvPr>
          <p:cNvSpPr/>
          <p:nvPr/>
        </p:nvSpPr>
        <p:spPr>
          <a:xfrm>
            <a:off x="5586536" y="3695365"/>
            <a:ext cx="625475" cy="625475"/>
          </a:xfrm>
          <a:prstGeom prst="ellipse">
            <a:avLst/>
          </a:prstGeom>
          <a:solidFill>
            <a:schemeClr val="accent4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badi" panose="020B0604020104020204" pitchFamily="34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B3B0292-E90E-45F5-91ED-FC7AE600C01F}"/>
              </a:ext>
            </a:extLst>
          </p:cNvPr>
          <p:cNvSpPr/>
          <p:nvPr/>
        </p:nvSpPr>
        <p:spPr>
          <a:xfrm>
            <a:off x="7974973" y="3715807"/>
            <a:ext cx="625475" cy="625475"/>
          </a:xfrm>
          <a:prstGeom prst="ellipse">
            <a:avLst/>
          </a:prstGeom>
          <a:solidFill>
            <a:schemeClr val="accent5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badi" panose="020B0604020104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B9300BF-75C1-46B4-A2E9-097AB3616AD6}"/>
              </a:ext>
            </a:extLst>
          </p:cNvPr>
          <p:cNvSpPr/>
          <p:nvPr/>
        </p:nvSpPr>
        <p:spPr>
          <a:xfrm>
            <a:off x="10136342" y="3679097"/>
            <a:ext cx="625475" cy="625475"/>
          </a:xfrm>
          <a:prstGeom prst="ellipse">
            <a:avLst/>
          </a:prstGeom>
          <a:solidFill>
            <a:schemeClr val="accent6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badi" panose="020B0604020104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3F10488-09C9-4873-9E7B-05933BB40164}"/>
              </a:ext>
            </a:extLst>
          </p:cNvPr>
          <p:cNvSpPr txBox="1"/>
          <p:nvPr/>
        </p:nvSpPr>
        <p:spPr>
          <a:xfrm>
            <a:off x="591020" y="2950610"/>
            <a:ext cx="178793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de-DE" sz="1700" dirty="0">
                <a:latin typeface="Abadi" panose="020B0604020104020204" pitchFamily="34" charset="0"/>
                <a:ea typeface="Noto Sans Glagolitic" panose="020B0502040504020204" pitchFamily="34" charset="0"/>
              </a:rPr>
              <a:t>Case Area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C140A3C-972E-4E16-BF62-96E3E4F20234}"/>
              </a:ext>
            </a:extLst>
          </p:cNvPr>
          <p:cNvSpPr txBox="1"/>
          <p:nvPr/>
        </p:nvSpPr>
        <p:spPr>
          <a:xfrm>
            <a:off x="2723606" y="4762703"/>
            <a:ext cx="146273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de-DE" sz="1700" dirty="0">
                <a:latin typeface="Abadi" panose="020B0604020104020204" pitchFamily="34" charset="0"/>
                <a:ea typeface="Noto Sans Glagolitic" panose="020B0502040504020204" pitchFamily="34" charset="0"/>
              </a:rPr>
              <a:t>Problem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6D2D17-B294-49A8-B855-3D01106315F6}"/>
              </a:ext>
            </a:extLst>
          </p:cNvPr>
          <p:cNvSpPr txBox="1"/>
          <p:nvPr/>
        </p:nvSpPr>
        <p:spPr>
          <a:xfrm>
            <a:off x="5210180" y="2909681"/>
            <a:ext cx="140794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de-DE" sz="17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badi" panose="020B0604020104020204" pitchFamily="34" charset="0"/>
                <a:ea typeface="Noto Sans Glagolitic" panose="020B0502040504020204" pitchFamily="34" charset="0"/>
                <a:cs typeface="Noto Sans" panose="020B0502040504020204" pitchFamily="34"/>
              </a:rPr>
              <a:t>Concepts</a:t>
            </a:r>
            <a:r>
              <a:rPr kumimoji="0" lang="de-DE" sz="17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badi" panose="020B0604020104020204" pitchFamily="34" charset="0"/>
                <a:ea typeface="Noto Sans Glagolitic" panose="020B0502040504020204" pitchFamily="34" charset="0"/>
                <a:cs typeface="Noto Sans" panose="020B0502040504020204" pitchFamily="34"/>
              </a:rPr>
              <a:t> &amp;</a:t>
            </a:r>
            <a:br>
              <a:rPr kumimoji="0" lang="de-DE" sz="17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badi" panose="020B0604020104020204" pitchFamily="34" charset="0"/>
                <a:ea typeface="Noto Sans Glagolitic" panose="020B0502040504020204" pitchFamily="34" charset="0"/>
                <a:cs typeface="Noto Sans" panose="020B0502040504020204" pitchFamily="34"/>
              </a:rPr>
            </a:br>
            <a:r>
              <a:rPr kumimoji="0" lang="de-DE" sz="17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badi" panose="020B0604020104020204" pitchFamily="34" charset="0"/>
                <a:ea typeface="Noto Sans Glagolitic" panose="020B0502040504020204" pitchFamily="34" charset="0"/>
                <a:cs typeface="Noto Sans" panose="020B0502040504020204" pitchFamily="34"/>
              </a:rPr>
              <a:t>Methods</a:t>
            </a:r>
            <a:endParaRPr kumimoji="0" lang="en-GB" sz="17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badi" panose="020B0604020104020204" pitchFamily="34" charset="0"/>
              <a:ea typeface="Noto Sans Glagolitic" panose="020B0502040504020204" pitchFamily="34" charset="0"/>
              <a:cs typeface="Noto Sans" panose="020B0502040504020204" pitchFamily="34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8FFCDDC-C535-4CEA-A5B3-64C596BC037F}"/>
              </a:ext>
            </a:extLst>
          </p:cNvPr>
          <p:cNvSpPr txBox="1"/>
          <p:nvPr/>
        </p:nvSpPr>
        <p:spPr>
          <a:xfrm>
            <a:off x="9287234" y="2950610"/>
            <a:ext cx="17120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/>
            <a:r>
              <a:rPr lang="de-DE" sz="1700" dirty="0">
                <a:latin typeface="Abadi" panose="020B0604020104020204" pitchFamily="34" charset="0"/>
                <a:ea typeface="Noto Sans Glagolitic" panose="020B0502040504020204" pitchFamily="34" charset="0"/>
                <a:sym typeface="Wingdings" pitchFamily="2" charset="2"/>
              </a:rPr>
              <a:t>Take Home</a:t>
            </a:r>
            <a:endParaRPr lang="de-DE" sz="1700" dirty="0">
              <a:latin typeface="Abadi" panose="020B0604020104020204" pitchFamily="34" charset="0"/>
              <a:ea typeface="Noto Sans Glagolitic" panose="020B05020405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FAF0F6A-4BF2-4B76-A7B1-14C5E5D3314E}"/>
              </a:ext>
            </a:extLst>
          </p:cNvPr>
          <p:cNvSpPr txBox="1"/>
          <p:nvPr/>
        </p:nvSpPr>
        <p:spPr>
          <a:xfrm>
            <a:off x="7615422" y="4708255"/>
            <a:ext cx="134457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de-DE" sz="1700" b="1" i="0" u="none" strike="noStrike" kern="1200" cap="none" spc="0" normalizeH="0" baseline="0" dirty="0" err="1">
                <a:ln>
                  <a:noFill/>
                </a:ln>
                <a:effectLst/>
                <a:uLnTx/>
                <a:uFillTx/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Results</a:t>
            </a:r>
            <a:endParaRPr kumimoji="0" lang="de-DE" sz="1700" b="1" i="0" u="none" strike="noStrike" kern="1200" cap="none" spc="0" normalizeH="0" baseline="0" dirty="0">
              <a:ln>
                <a:noFill/>
              </a:ln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30529B4-EFC8-4092-845B-A63565AEE513}"/>
              </a:ext>
            </a:extLst>
          </p:cNvPr>
          <p:cNvSpPr txBox="1"/>
          <p:nvPr/>
        </p:nvSpPr>
        <p:spPr>
          <a:xfrm>
            <a:off x="1402190" y="3781022"/>
            <a:ext cx="6254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</a:rPr>
              <a:t>01</a:t>
            </a:r>
            <a:endParaRPr kumimoji="0" lang="en-GB" sz="2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09B505E-3812-4A49-B70A-B35F6535BA62}"/>
              </a:ext>
            </a:extLst>
          </p:cNvPr>
          <p:cNvSpPr txBox="1"/>
          <p:nvPr/>
        </p:nvSpPr>
        <p:spPr>
          <a:xfrm>
            <a:off x="3331973" y="3781022"/>
            <a:ext cx="6254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</a:rPr>
              <a:t>0</a:t>
            </a:r>
            <a:r>
              <a:rPr kumimoji="0" lang="de-DE" sz="2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badi" panose="020B0604020104020204" pitchFamily="34" charset="0"/>
              </a:rPr>
              <a:t>2</a:t>
            </a:r>
            <a:r>
              <a:rPr kumimoji="0" lang="ru-RU" sz="2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</a:rPr>
              <a:t> </a:t>
            </a:r>
            <a:endParaRPr kumimoji="0" lang="en-GB" sz="2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2CBCC2A-1053-45D9-8BB8-25FBF08A77B6}"/>
              </a:ext>
            </a:extLst>
          </p:cNvPr>
          <p:cNvSpPr txBox="1"/>
          <p:nvPr/>
        </p:nvSpPr>
        <p:spPr>
          <a:xfrm>
            <a:off x="5593463" y="3769575"/>
            <a:ext cx="6254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</a:rPr>
              <a:t>03 </a:t>
            </a:r>
            <a:endParaRPr kumimoji="0" lang="en-GB" sz="2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3AC7BBC-8186-4AEB-867F-9D58EBAC73A3}"/>
              </a:ext>
            </a:extLst>
          </p:cNvPr>
          <p:cNvSpPr txBox="1"/>
          <p:nvPr/>
        </p:nvSpPr>
        <p:spPr>
          <a:xfrm>
            <a:off x="7955923" y="3790017"/>
            <a:ext cx="6254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</a:rPr>
              <a:t>04 </a:t>
            </a:r>
            <a:endParaRPr kumimoji="0" lang="en-GB" sz="2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DBC438E-173F-4C54-9771-7B7D411FC014}"/>
              </a:ext>
            </a:extLst>
          </p:cNvPr>
          <p:cNvSpPr txBox="1"/>
          <p:nvPr/>
        </p:nvSpPr>
        <p:spPr>
          <a:xfrm>
            <a:off x="10143269" y="3753307"/>
            <a:ext cx="6254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</a:rPr>
              <a:t>05 </a:t>
            </a:r>
            <a:endParaRPr kumimoji="0" lang="en-GB" sz="2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BCDFE16-E570-4AE9-8C9F-057C3139967D}"/>
              </a:ext>
            </a:extLst>
          </p:cNvPr>
          <p:cNvGrpSpPr/>
          <p:nvPr/>
        </p:nvGrpSpPr>
        <p:grpSpPr>
          <a:xfrm>
            <a:off x="5475209" y="4488519"/>
            <a:ext cx="861983" cy="861774"/>
            <a:chOff x="2700338" y="8651875"/>
            <a:chExt cx="6545262" cy="6543675"/>
          </a:xfrm>
          <a:solidFill>
            <a:schemeClr val="bg1"/>
          </a:solidFill>
        </p:grpSpPr>
        <p:sp>
          <p:nvSpPr>
            <p:cNvPr id="54" name="Freeform 18">
              <a:extLst>
                <a:ext uri="{FF2B5EF4-FFF2-40B4-BE49-F238E27FC236}">
                  <a16:creationId xmlns:a16="http://schemas.microsoft.com/office/drawing/2014/main" id="{0D3C4FD6-9395-4418-9818-4FED7DA0A8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00338" y="10820400"/>
              <a:ext cx="4376737" cy="4375150"/>
            </a:xfrm>
            <a:custGeom>
              <a:avLst/>
              <a:gdLst>
                <a:gd name="T0" fmla="*/ 477 w 1376"/>
                <a:gd name="T1" fmla="*/ 1360 h 1376"/>
                <a:gd name="T2" fmla="*/ 312 w 1376"/>
                <a:gd name="T3" fmla="*/ 1212 h 1376"/>
                <a:gd name="T4" fmla="*/ 237 w 1376"/>
                <a:gd name="T5" fmla="*/ 1044 h 1376"/>
                <a:gd name="T6" fmla="*/ 64 w 1376"/>
                <a:gd name="T7" fmla="*/ 1013 h 1376"/>
                <a:gd name="T8" fmla="*/ 51 w 1376"/>
                <a:gd name="T9" fmla="*/ 793 h 1376"/>
                <a:gd name="T10" fmla="*/ 117 w 1376"/>
                <a:gd name="T11" fmla="*/ 621 h 1376"/>
                <a:gd name="T12" fmla="*/ 16 w 1376"/>
                <a:gd name="T13" fmla="*/ 476 h 1376"/>
                <a:gd name="T14" fmla="*/ 164 w 1376"/>
                <a:gd name="T15" fmla="*/ 312 h 1376"/>
                <a:gd name="T16" fmla="*/ 332 w 1376"/>
                <a:gd name="T17" fmla="*/ 237 h 1376"/>
                <a:gd name="T18" fmla="*/ 363 w 1376"/>
                <a:gd name="T19" fmla="*/ 63 h 1376"/>
                <a:gd name="T20" fmla="*/ 583 w 1376"/>
                <a:gd name="T21" fmla="*/ 51 h 1376"/>
                <a:gd name="T22" fmla="*/ 755 w 1376"/>
                <a:gd name="T23" fmla="*/ 116 h 1376"/>
                <a:gd name="T24" fmla="*/ 900 w 1376"/>
                <a:gd name="T25" fmla="*/ 16 h 1376"/>
                <a:gd name="T26" fmla="*/ 1064 w 1376"/>
                <a:gd name="T27" fmla="*/ 163 h 1376"/>
                <a:gd name="T28" fmla="*/ 1139 w 1376"/>
                <a:gd name="T29" fmla="*/ 331 h 1376"/>
                <a:gd name="T30" fmla="*/ 1313 w 1376"/>
                <a:gd name="T31" fmla="*/ 362 h 1376"/>
                <a:gd name="T32" fmla="*/ 1360 w 1376"/>
                <a:gd name="T33" fmla="*/ 476 h 1376"/>
                <a:gd name="T34" fmla="*/ 1260 w 1376"/>
                <a:gd name="T35" fmla="*/ 621 h 1376"/>
                <a:gd name="T36" fmla="*/ 1325 w 1376"/>
                <a:gd name="T37" fmla="*/ 793 h 1376"/>
                <a:gd name="T38" fmla="*/ 1313 w 1376"/>
                <a:gd name="T39" fmla="*/ 1013 h 1376"/>
                <a:gd name="T40" fmla="*/ 1139 w 1376"/>
                <a:gd name="T41" fmla="*/ 1044 h 1376"/>
                <a:gd name="T42" fmla="*/ 1064 w 1376"/>
                <a:gd name="T43" fmla="*/ 1212 h 1376"/>
                <a:gd name="T44" fmla="*/ 900 w 1376"/>
                <a:gd name="T45" fmla="*/ 1360 h 1376"/>
                <a:gd name="T46" fmla="*/ 755 w 1376"/>
                <a:gd name="T47" fmla="*/ 1259 h 1376"/>
                <a:gd name="T48" fmla="*/ 583 w 1376"/>
                <a:gd name="T49" fmla="*/ 1325 h 1376"/>
                <a:gd name="T50" fmla="*/ 403 w 1376"/>
                <a:gd name="T51" fmla="*/ 1230 h 1376"/>
                <a:gd name="T52" fmla="*/ 544 w 1376"/>
                <a:gd name="T53" fmla="*/ 1210 h 1376"/>
                <a:gd name="T54" fmla="*/ 748 w 1376"/>
                <a:gd name="T55" fmla="*/ 1167 h 1376"/>
                <a:gd name="T56" fmla="*/ 870 w 1376"/>
                <a:gd name="T57" fmla="*/ 1273 h 1376"/>
                <a:gd name="T58" fmla="*/ 956 w 1376"/>
                <a:gd name="T59" fmla="*/ 1159 h 1376"/>
                <a:gd name="T60" fmla="*/ 1070 w 1376"/>
                <a:gd name="T61" fmla="*/ 985 h 1376"/>
                <a:gd name="T62" fmla="*/ 1230 w 1376"/>
                <a:gd name="T63" fmla="*/ 973 h 1376"/>
                <a:gd name="T64" fmla="*/ 1211 w 1376"/>
                <a:gd name="T65" fmla="*/ 832 h 1376"/>
                <a:gd name="T66" fmla="*/ 1168 w 1376"/>
                <a:gd name="T67" fmla="*/ 628 h 1376"/>
                <a:gd name="T68" fmla="*/ 1274 w 1376"/>
                <a:gd name="T69" fmla="*/ 506 h 1376"/>
                <a:gd name="T70" fmla="*/ 1160 w 1376"/>
                <a:gd name="T71" fmla="*/ 420 h 1376"/>
                <a:gd name="T72" fmla="*/ 986 w 1376"/>
                <a:gd name="T73" fmla="*/ 306 h 1376"/>
                <a:gd name="T74" fmla="*/ 974 w 1376"/>
                <a:gd name="T75" fmla="*/ 146 h 1376"/>
                <a:gd name="T76" fmla="*/ 833 w 1376"/>
                <a:gd name="T77" fmla="*/ 165 h 1376"/>
                <a:gd name="T78" fmla="*/ 629 w 1376"/>
                <a:gd name="T79" fmla="*/ 208 h 1376"/>
                <a:gd name="T80" fmla="*/ 507 w 1376"/>
                <a:gd name="T81" fmla="*/ 102 h 1376"/>
                <a:gd name="T82" fmla="*/ 421 w 1376"/>
                <a:gd name="T83" fmla="*/ 216 h 1376"/>
                <a:gd name="T84" fmla="*/ 307 w 1376"/>
                <a:gd name="T85" fmla="*/ 390 h 1376"/>
                <a:gd name="T86" fmla="*/ 146 w 1376"/>
                <a:gd name="T87" fmla="*/ 402 h 1376"/>
                <a:gd name="T88" fmla="*/ 166 w 1376"/>
                <a:gd name="T89" fmla="*/ 543 h 1376"/>
                <a:gd name="T90" fmla="*/ 209 w 1376"/>
                <a:gd name="T91" fmla="*/ 747 h 1376"/>
                <a:gd name="T92" fmla="*/ 103 w 1376"/>
                <a:gd name="T93" fmla="*/ 869 h 1376"/>
                <a:gd name="T94" fmla="*/ 217 w 1376"/>
                <a:gd name="T95" fmla="*/ 955 h 1376"/>
                <a:gd name="T96" fmla="*/ 391 w 1376"/>
                <a:gd name="T97" fmla="*/ 1069 h 1376"/>
                <a:gd name="T98" fmla="*/ 403 w 1376"/>
                <a:gd name="T99" fmla="*/ 1230 h 1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76" h="1376">
                  <a:moveTo>
                    <a:pt x="509" y="1366"/>
                  </a:moveTo>
                  <a:cubicBezTo>
                    <a:pt x="498" y="1366"/>
                    <a:pt x="487" y="1364"/>
                    <a:pt x="477" y="1360"/>
                  </a:cubicBezTo>
                  <a:cubicBezTo>
                    <a:pt x="363" y="1312"/>
                    <a:pt x="363" y="1312"/>
                    <a:pt x="363" y="1312"/>
                  </a:cubicBezTo>
                  <a:cubicBezTo>
                    <a:pt x="324" y="1296"/>
                    <a:pt x="302" y="1253"/>
                    <a:pt x="312" y="1212"/>
                  </a:cubicBezTo>
                  <a:cubicBezTo>
                    <a:pt x="319" y="1188"/>
                    <a:pt x="325" y="1163"/>
                    <a:pt x="332" y="1139"/>
                  </a:cubicBezTo>
                  <a:cubicBezTo>
                    <a:pt x="297" y="1111"/>
                    <a:pt x="265" y="1079"/>
                    <a:pt x="237" y="1044"/>
                  </a:cubicBezTo>
                  <a:cubicBezTo>
                    <a:pt x="213" y="1051"/>
                    <a:pt x="188" y="1057"/>
                    <a:pt x="164" y="1064"/>
                  </a:cubicBezTo>
                  <a:cubicBezTo>
                    <a:pt x="123" y="1074"/>
                    <a:pt x="80" y="1052"/>
                    <a:pt x="64" y="1013"/>
                  </a:cubicBezTo>
                  <a:cubicBezTo>
                    <a:pt x="16" y="899"/>
                    <a:pt x="16" y="899"/>
                    <a:pt x="16" y="899"/>
                  </a:cubicBezTo>
                  <a:cubicBezTo>
                    <a:pt x="0" y="860"/>
                    <a:pt x="15" y="815"/>
                    <a:pt x="51" y="793"/>
                  </a:cubicBezTo>
                  <a:cubicBezTo>
                    <a:pt x="73" y="780"/>
                    <a:pt x="95" y="767"/>
                    <a:pt x="117" y="754"/>
                  </a:cubicBezTo>
                  <a:cubicBezTo>
                    <a:pt x="112" y="710"/>
                    <a:pt x="112" y="665"/>
                    <a:pt x="117" y="621"/>
                  </a:cubicBezTo>
                  <a:cubicBezTo>
                    <a:pt x="95" y="608"/>
                    <a:pt x="73" y="595"/>
                    <a:pt x="51" y="582"/>
                  </a:cubicBezTo>
                  <a:cubicBezTo>
                    <a:pt x="15" y="561"/>
                    <a:pt x="0" y="515"/>
                    <a:pt x="16" y="476"/>
                  </a:cubicBezTo>
                  <a:cubicBezTo>
                    <a:pt x="64" y="362"/>
                    <a:pt x="64" y="362"/>
                    <a:pt x="64" y="362"/>
                  </a:cubicBezTo>
                  <a:cubicBezTo>
                    <a:pt x="80" y="323"/>
                    <a:pt x="123" y="301"/>
                    <a:pt x="164" y="312"/>
                  </a:cubicBezTo>
                  <a:cubicBezTo>
                    <a:pt x="188" y="318"/>
                    <a:pt x="213" y="324"/>
                    <a:pt x="237" y="331"/>
                  </a:cubicBezTo>
                  <a:cubicBezTo>
                    <a:pt x="265" y="296"/>
                    <a:pt x="297" y="264"/>
                    <a:pt x="332" y="237"/>
                  </a:cubicBezTo>
                  <a:cubicBezTo>
                    <a:pt x="325" y="212"/>
                    <a:pt x="319" y="187"/>
                    <a:pt x="312" y="163"/>
                  </a:cubicBezTo>
                  <a:cubicBezTo>
                    <a:pt x="302" y="122"/>
                    <a:pt x="324" y="79"/>
                    <a:pt x="363" y="63"/>
                  </a:cubicBezTo>
                  <a:cubicBezTo>
                    <a:pt x="477" y="16"/>
                    <a:pt x="477" y="16"/>
                    <a:pt x="477" y="16"/>
                  </a:cubicBezTo>
                  <a:cubicBezTo>
                    <a:pt x="516" y="0"/>
                    <a:pt x="561" y="15"/>
                    <a:pt x="583" y="51"/>
                  </a:cubicBezTo>
                  <a:cubicBezTo>
                    <a:pt x="596" y="72"/>
                    <a:pt x="609" y="94"/>
                    <a:pt x="622" y="116"/>
                  </a:cubicBezTo>
                  <a:cubicBezTo>
                    <a:pt x="666" y="111"/>
                    <a:pt x="711" y="111"/>
                    <a:pt x="755" y="116"/>
                  </a:cubicBezTo>
                  <a:cubicBezTo>
                    <a:pt x="768" y="94"/>
                    <a:pt x="781" y="72"/>
                    <a:pt x="794" y="51"/>
                  </a:cubicBezTo>
                  <a:cubicBezTo>
                    <a:pt x="815" y="15"/>
                    <a:pt x="861" y="0"/>
                    <a:pt x="900" y="16"/>
                  </a:cubicBezTo>
                  <a:cubicBezTo>
                    <a:pt x="1014" y="63"/>
                    <a:pt x="1014" y="63"/>
                    <a:pt x="1014" y="63"/>
                  </a:cubicBezTo>
                  <a:cubicBezTo>
                    <a:pt x="1053" y="79"/>
                    <a:pt x="1075" y="122"/>
                    <a:pt x="1064" y="163"/>
                  </a:cubicBezTo>
                  <a:cubicBezTo>
                    <a:pt x="1058" y="187"/>
                    <a:pt x="1052" y="212"/>
                    <a:pt x="1045" y="237"/>
                  </a:cubicBezTo>
                  <a:cubicBezTo>
                    <a:pt x="1080" y="264"/>
                    <a:pt x="1112" y="296"/>
                    <a:pt x="1139" y="331"/>
                  </a:cubicBezTo>
                  <a:cubicBezTo>
                    <a:pt x="1164" y="324"/>
                    <a:pt x="1189" y="318"/>
                    <a:pt x="1213" y="312"/>
                  </a:cubicBezTo>
                  <a:cubicBezTo>
                    <a:pt x="1254" y="301"/>
                    <a:pt x="1297" y="323"/>
                    <a:pt x="1313" y="362"/>
                  </a:cubicBezTo>
                  <a:cubicBezTo>
                    <a:pt x="1360" y="476"/>
                    <a:pt x="1360" y="476"/>
                    <a:pt x="1360" y="476"/>
                  </a:cubicBezTo>
                  <a:cubicBezTo>
                    <a:pt x="1360" y="476"/>
                    <a:pt x="1360" y="476"/>
                    <a:pt x="1360" y="476"/>
                  </a:cubicBezTo>
                  <a:cubicBezTo>
                    <a:pt x="1376" y="515"/>
                    <a:pt x="1361" y="561"/>
                    <a:pt x="1325" y="582"/>
                  </a:cubicBezTo>
                  <a:cubicBezTo>
                    <a:pt x="1304" y="595"/>
                    <a:pt x="1282" y="608"/>
                    <a:pt x="1260" y="621"/>
                  </a:cubicBezTo>
                  <a:cubicBezTo>
                    <a:pt x="1265" y="665"/>
                    <a:pt x="1265" y="710"/>
                    <a:pt x="1260" y="754"/>
                  </a:cubicBezTo>
                  <a:cubicBezTo>
                    <a:pt x="1282" y="767"/>
                    <a:pt x="1304" y="780"/>
                    <a:pt x="1325" y="793"/>
                  </a:cubicBezTo>
                  <a:cubicBezTo>
                    <a:pt x="1361" y="815"/>
                    <a:pt x="1376" y="860"/>
                    <a:pt x="1360" y="899"/>
                  </a:cubicBezTo>
                  <a:cubicBezTo>
                    <a:pt x="1313" y="1013"/>
                    <a:pt x="1313" y="1013"/>
                    <a:pt x="1313" y="1013"/>
                  </a:cubicBezTo>
                  <a:cubicBezTo>
                    <a:pt x="1297" y="1052"/>
                    <a:pt x="1254" y="1074"/>
                    <a:pt x="1213" y="1064"/>
                  </a:cubicBezTo>
                  <a:cubicBezTo>
                    <a:pt x="1189" y="1057"/>
                    <a:pt x="1164" y="1051"/>
                    <a:pt x="1139" y="1044"/>
                  </a:cubicBezTo>
                  <a:cubicBezTo>
                    <a:pt x="1112" y="1079"/>
                    <a:pt x="1080" y="1111"/>
                    <a:pt x="1045" y="1139"/>
                  </a:cubicBezTo>
                  <a:cubicBezTo>
                    <a:pt x="1052" y="1164"/>
                    <a:pt x="1058" y="1188"/>
                    <a:pt x="1064" y="1212"/>
                  </a:cubicBezTo>
                  <a:cubicBezTo>
                    <a:pt x="1075" y="1253"/>
                    <a:pt x="1053" y="1296"/>
                    <a:pt x="1014" y="1312"/>
                  </a:cubicBezTo>
                  <a:cubicBezTo>
                    <a:pt x="900" y="1360"/>
                    <a:pt x="900" y="1360"/>
                    <a:pt x="900" y="1360"/>
                  </a:cubicBezTo>
                  <a:cubicBezTo>
                    <a:pt x="861" y="1376"/>
                    <a:pt x="815" y="1361"/>
                    <a:pt x="794" y="1325"/>
                  </a:cubicBezTo>
                  <a:cubicBezTo>
                    <a:pt x="781" y="1303"/>
                    <a:pt x="768" y="1281"/>
                    <a:pt x="755" y="1259"/>
                  </a:cubicBezTo>
                  <a:cubicBezTo>
                    <a:pt x="711" y="1264"/>
                    <a:pt x="666" y="1264"/>
                    <a:pt x="622" y="1259"/>
                  </a:cubicBezTo>
                  <a:cubicBezTo>
                    <a:pt x="609" y="1281"/>
                    <a:pt x="596" y="1303"/>
                    <a:pt x="583" y="1325"/>
                  </a:cubicBezTo>
                  <a:cubicBezTo>
                    <a:pt x="567" y="1351"/>
                    <a:pt x="539" y="1366"/>
                    <a:pt x="509" y="1366"/>
                  </a:cubicBezTo>
                  <a:close/>
                  <a:moveTo>
                    <a:pt x="403" y="1230"/>
                  </a:moveTo>
                  <a:cubicBezTo>
                    <a:pt x="507" y="1273"/>
                    <a:pt x="507" y="1273"/>
                    <a:pt x="507" y="1273"/>
                  </a:cubicBezTo>
                  <a:cubicBezTo>
                    <a:pt x="519" y="1252"/>
                    <a:pt x="532" y="1231"/>
                    <a:pt x="544" y="1210"/>
                  </a:cubicBezTo>
                  <a:cubicBezTo>
                    <a:pt x="562" y="1180"/>
                    <a:pt x="595" y="1163"/>
                    <a:pt x="629" y="1167"/>
                  </a:cubicBezTo>
                  <a:cubicBezTo>
                    <a:pt x="669" y="1172"/>
                    <a:pt x="708" y="1172"/>
                    <a:pt x="748" y="1167"/>
                  </a:cubicBezTo>
                  <a:cubicBezTo>
                    <a:pt x="782" y="1163"/>
                    <a:pt x="815" y="1180"/>
                    <a:pt x="833" y="1210"/>
                  </a:cubicBezTo>
                  <a:cubicBezTo>
                    <a:pt x="845" y="1231"/>
                    <a:pt x="857" y="1252"/>
                    <a:pt x="870" y="1273"/>
                  </a:cubicBezTo>
                  <a:cubicBezTo>
                    <a:pt x="974" y="1230"/>
                    <a:pt x="974" y="1230"/>
                    <a:pt x="974" y="1230"/>
                  </a:cubicBezTo>
                  <a:cubicBezTo>
                    <a:pt x="968" y="1206"/>
                    <a:pt x="962" y="1183"/>
                    <a:pt x="956" y="1159"/>
                  </a:cubicBezTo>
                  <a:cubicBezTo>
                    <a:pt x="947" y="1125"/>
                    <a:pt x="958" y="1090"/>
                    <a:pt x="986" y="1069"/>
                  </a:cubicBezTo>
                  <a:cubicBezTo>
                    <a:pt x="1017" y="1044"/>
                    <a:pt x="1045" y="1016"/>
                    <a:pt x="1070" y="985"/>
                  </a:cubicBezTo>
                  <a:cubicBezTo>
                    <a:pt x="1091" y="958"/>
                    <a:pt x="1126" y="946"/>
                    <a:pt x="1160" y="955"/>
                  </a:cubicBezTo>
                  <a:cubicBezTo>
                    <a:pt x="1183" y="961"/>
                    <a:pt x="1207" y="967"/>
                    <a:pt x="1230" y="973"/>
                  </a:cubicBezTo>
                  <a:cubicBezTo>
                    <a:pt x="1274" y="869"/>
                    <a:pt x="1274" y="869"/>
                    <a:pt x="1274" y="869"/>
                  </a:cubicBezTo>
                  <a:cubicBezTo>
                    <a:pt x="1253" y="856"/>
                    <a:pt x="1232" y="844"/>
                    <a:pt x="1211" y="832"/>
                  </a:cubicBezTo>
                  <a:cubicBezTo>
                    <a:pt x="1181" y="814"/>
                    <a:pt x="1164" y="781"/>
                    <a:pt x="1168" y="747"/>
                  </a:cubicBezTo>
                  <a:cubicBezTo>
                    <a:pt x="1173" y="707"/>
                    <a:pt x="1173" y="668"/>
                    <a:pt x="1168" y="628"/>
                  </a:cubicBezTo>
                  <a:cubicBezTo>
                    <a:pt x="1164" y="594"/>
                    <a:pt x="1181" y="561"/>
                    <a:pt x="1211" y="543"/>
                  </a:cubicBezTo>
                  <a:cubicBezTo>
                    <a:pt x="1232" y="531"/>
                    <a:pt x="1253" y="519"/>
                    <a:pt x="1274" y="506"/>
                  </a:cubicBezTo>
                  <a:cubicBezTo>
                    <a:pt x="1230" y="402"/>
                    <a:pt x="1230" y="402"/>
                    <a:pt x="1230" y="402"/>
                  </a:cubicBezTo>
                  <a:cubicBezTo>
                    <a:pt x="1207" y="408"/>
                    <a:pt x="1183" y="414"/>
                    <a:pt x="1160" y="420"/>
                  </a:cubicBezTo>
                  <a:cubicBezTo>
                    <a:pt x="1126" y="429"/>
                    <a:pt x="1091" y="418"/>
                    <a:pt x="1070" y="390"/>
                  </a:cubicBezTo>
                  <a:cubicBezTo>
                    <a:pt x="1045" y="359"/>
                    <a:pt x="1017" y="331"/>
                    <a:pt x="986" y="306"/>
                  </a:cubicBezTo>
                  <a:cubicBezTo>
                    <a:pt x="958" y="285"/>
                    <a:pt x="947" y="250"/>
                    <a:pt x="956" y="216"/>
                  </a:cubicBezTo>
                  <a:cubicBezTo>
                    <a:pt x="962" y="193"/>
                    <a:pt x="968" y="169"/>
                    <a:pt x="974" y="146"/>
                  </a:cubicBezTo>
                  <a:cubicBezTo>
                    <a:pt x="870" y="102"/>
                    <a:pt x="870" y="102"/>
                    <a:pt x="870" y="102"/>
                  </a:cubicBezTo>
                  <a:cubicBezTo>
                    <a:pt x="857" y="123"/>
                    <a:pt x="845" y="144"/>
                    <a:pt x="833" y="165"/>
                  </a:cubicBezTo>
                  <a:cubicBezTo>
                    <a:pt x="815" y="195"/>
                    <a:pt x="782" y="212"/>
                    <a:pt x="748" y="208"/>
                  </a:cubicBezTo>
                  <a:cubicBezTo>
                    <a:pt x="708" y="203"/>
                    <a:pt x="668" y="203"/>
                    <a:pt x="629" y="208"/>
                  </a:cubicBezTo>
                  <a:cubicBezTo>
                    <a:pt x="595" y="212"/>
                    <a:pt x="561" y="195"/>
                    <a:pt x="544" y="165"/>
                  </a:cubicBezTo>
                  <a:cubicBezTo>
                    <a:pt x="532" y="144"/>
                    <a:pt x="519" y="123"/>
                    <a:pt x="507" y="102"/>
                  </a:cubicBezTo>
                  <a:cubicBezTo>
                    <a:pt x="403" y="146"/>
                    <a:pt x="403" y="146"/>
                    <a:pt x="403" y="146"/>
                  </a:cubicBezTo>
                  <a:cubicBezTo>
                    <a:pt x="409" y="169"/>
                    <a:pt x="415" y="193"/>
                    <a:pt x="421" y="216"/>
                  </a:cubicBezTo>
                  <a:cubicBezTo>
                    <a:pt x="430" y="250"/>
                    <a:pt x="418" y="285"/>
                    <a:pt x="391" y="306"/>
                  </a:cubicBezTo>
                  <a:cubicBezTo>
                    <a:pt x="360" y="331"/>
                    <a:pt x="332" y="359"/>
                    <a:pt x="307" y="390"/>
                  </a:cubicBezTo>
                  <a:cubicBezTo>
                    <a:pt x="286" y="418"/>
                    <a:pt x="251" y="429"/>
                    <a:pt x="217" y="420"/>
                  </a:cubicBezTo>
                  <a:cubicBezTo>
                    <a:pt x="193" y="414"/>
                    <a:pt x="170" y="408"/>
                    <a:pt x="146" y="402"/>
                  </a:cubicBezTo>
                  <a:cubicBezTo>
                    <a:pt x="103" y="506"/>
                    <a:pt x="103" y="506"/>
                    <a:pt x="103" y="506"/>
                  </a:cubicBezTo>
                  <a:cubicBezTo>
                    <a:pt x="124" y="519"/>
                    <a:pt x="145" y="531"/>
                    <a:pt x="166" y="543"/>
                  </a:cubicBezTo>
                  <a:cubicBezTo>
                    <a:pt x="196" y="561"/>
                    <a:pt x="213" y="594"/>
                    <a:pt x="209" y="628"/>
                  </a:cubicBezTo>
                  <a:cubicBezTo>
                    <a:pt x="204" y="668"/>
                    <a:pt x="204" y="708"/>
                    <a:pt x="209" y="747"/>
                  </a:cubicBezTo>
                  <a:cubicBezTo>
                    <a:pt x="213" y="781"/>
                    <a:pt x="196" y="815"/>
                    <a:pt x="166" y="832"/>
                  </a:cubicBezTo>
                  <a:cubicBezTo>
                    <a:pt x="145" y="844"/>
                    <a:pt x="124" y="856"/>
                    <a:pt x="103" y="869"/>
                  </a:cubicBezTo>
                  <a:cubicBezTo>
                    <a:pt x="146" y="973"/>
                    <a:pt x="146" y="973"/>
                    <a:pt x="146" y="973"/>
                  </a:cubicBezTo>
                  <a:cubicBezTo>
                    <a:pt x="170" y="968"/>
                    <a:pt x="193" y="961"/>
                    <a:pt x="217" y="955"/>
                  </a:cubicBezTo>
                  <a:cubicBezTo>
                    <a:pt x="251" y="946"/>
                    <a:pt x="286" y="958"/>
                    <a:pt x="307" y="985"/>
                  </a:cubicBezTo>
                  <a:cubicBezTo>
                    <a:pt x="332" y="1016"/>
                    <a:pt x="360" y="1044"/>
                    <a:pt x="391" y="1069"/>
                  </a:cubicBezTo>
                  <a:cubicBezTo>
                    <a:pt x="418" y="1090"/>
                    <a:pt x="430" y="1125"/>
                    <a:pt x="421" y="1159"/>
                  </a:cubicBezTo>
                  <a:cubicBezTo>
                    <a:pt x="415" y="1183"/>
                    <a:pt x="409" y="1206"/>
                    <a:pt x="403" y="1230"/>
                  </a:cubicBezTo>
                  <a:close/>
                </a:path>
              </a:pathLst>
            </a:custGeom>
            <a:noFill/>
            <a:ln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badi" panose="020B0604020104020204" pitchFamily="34" charset="0"/>
              </a:endParaRPr>
            </a:p>
          </p:txBody>
        </p:sp>
        <p:sp>
          <p:nvSpPr>
            <p:cNvPr id="55" name="Freeform 19">
              <a:extLst>
                <a:ext uri="{FF2B5EF4-FFF2-40B4-BE49-F238E27FC236}">
                  <a16:creationId xmlns:a16="http://schemas.microsoft.com/office/drawing/2014/main" id="{06F13E1F-61CC-4F1B-9AA1-A1DC863A1B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62375" y="11879263"/>
              <a:ext cx="2255837" cy="2120900"/>
            </a:xfrm>
            <a:custGeom>
              <a:avLst/>
              <a:gdLst>
                <a:gd name="T0" fmla="*/ 354 w 709"/>
                <a:gd name="T1" fmla="*/ 667 h 667"/>
                <a:gd name="T2" fmla="*/ 235 w 709"/>
                <a:gd name="T3" fmla="*/ 643 h 667"/>
                <a:gd name="T4" fmla="*/ 66 w 709"/>
                <a:gd name="T5" fmla="*/ 474 h 667"/>
                <a:gd name="T6" fmla="*/ 235 w 709"/>
                <a:gd name="T7" fmla="*/ 66 h 667"/>
                <a:gd name="T8" fmla="*/ 643 w 709"/>
                <a:gd name="T9" fmla="*/ 235 h 667"/>
                <a:gd name="T10" fmla="*/ 643 w 709"/>
                <a:gd name="T11" fmla="*/ 235 h 667"/>
                <a:gd name="T12" fmla="*/ 474 w 709"/>
                <a:gd name="T13" fmla="*/ 643 h 667"/>
                <a:gd name="T14" fmla="*/ 354 w 709"/>
                <a:gd name="T15" fmla="*/ 667 h 667"/>
                <a:gd name="T16" fmla="*/ 354 w 709"/>
                <a:gd name="T17" fmla="*/ 134 h 667"/>
                <a:gd name="T18" fmla="*/ 270 w 709"/>
                <a:gd name="T19" fmla="*/ 151 h 667"/>
                <a:gd name="T20" fmla="*/ 150 w 709"/>
                <a:gd name="T21" fmla="*/ 439 h 667"/>
                <a:gd name="T22" fmla="*/ 270 w 709"/>
                <a:gd name="T23" fmla="*/ 559 h 667"/>
                <a:gd name="T24" fmla="*/ 439 w 709"/>
                <a:gd name="T25" fmla="*/ 559 h 667"/>
                <a:gd name="T26" fmla="*/ 558 w 709"/>
                <a:gd name="T27" fmla="*/ 270 h 667"/>
                <a:gd name="T28" fmla="*/ 354 w 709"/>
                <a:gd name="T29" fmla="*/ 13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9" h="667">
                  <a:moveTo>
                    <a:pt x="354" y="667"/>
                  </a:moveTo>
                  <a:cubicBezTo>
                    <a:pt x="314" y="667"/>
                    <a:pt x="273" y="659"/>
                    <a:pt x="235" y="643"/>
                  </a:cubicBezTo>
                  <a:cubicBezTo>
                    <a:pt x="158" y="611"/>
                    <a:pt x="98" y="551"/>
                    <a:pt x="66" y="474"/>
                  </a:cubicBezTo>
                  <a:cubicBezTo>
                    <a:pt x="0" y="315"/>
                    <a:pt x="76" y="132"/>
                    <a:pt x="235" y="66"/>
                  </a:cubicBezTo>
                  <a:cubicBezTo>
                    <a:pt x="394" y="0"/>
                    <a:pt x="577" y="76"/>
                    <a:pt x="643" y="235"/>
                  </a:cubicBezTo>
                  <a:cubicBezTo>
                    <a:pt x="643" y="235"/>
                    <a:pt x="643" y="235"/>
                    <a:pt x="643" y="235"/>
                  </a:cubicBezTo>
                  <a:cubicBezTo>
                    <a:pt x="709" y="394"/>
                    <a:pt x="633" y="577"/>
                    <a:pt x="474" y="643"/>
                  </a:cubicBezTo>
                  <a:cubicBezTo>
                    <a:pt x="435" y="659"/>
                    <a:pt x="395" y="667"/>
                    <a:pt x="354" y="667"/>
                  </a:cubicBezTo>
                  <a:close/>
                  <a:moveTo>
                    <a:pt x="354" y="134"/>
                  </a:moveTo>
                  <a:cubicBezTo>
                    <a:pt x="326" y="134"/>
                    <a:pt x="297" y="139"/>
                    <a:pt x="270" y="151"/>
                  </a:cubicBezTo>
                  <a:cubicBezTo>
                    <a:pt x="157" y="197"/>
                    <a:pt x="104" y="327"/>
                    <a:pt x="150" y="439"/>
                  </a:cubicBezTo>
                  <a:cubicBezTo>
                    <a:pt x="173" y="494"/>
                    <a:pt x="215" y="536"/>
                    <a:pt x="270" y="559"/>
                  </a:cubicBezTo>
                  <a:cubicBezTo>
                    <a:pt x="324" y="581"/>
                    <a:pt x="384" y="581"/>
                    <a:pt x="439" y="559"/>
                  </a:cubicBezTo>
                  <a:cubicBezTo>
                    <a:pt x="551" y="512"/>
                    <a:pt x="605" y="383"/>
                    <a:pt x="558" y="270"/>
                  </a:cubicBezTo>
                  <a:cubicBezTo>
                    <a:pt x="523" y="185"/>
                    <a:pt x="441" y="134"/>
                    <a:pt x="354" y="134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badi" panose="020B0604020104020204" pitchFamily="34" charset="0"/>
              </a:endParaRPr>
            </a:p>
          </p:txBody>
        </p:sp>
        <p:sp>
          <p:nvSpPr>
            <p:cNvPr id="56" name="Freeform 20">
              <a:extLst>
                <a:ext uri="{FF2B5EF4-FFF2-40B4-BE49-F238E27FC236}">
                  <a16:creationId xmlns:a16="http://schemas.microsoft.com/office/drawing/2014/main" id="{390E6116-B7A4-4E1D-A3FB-18BC9A4A34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34075" y="8651875"/>
              <a:ext cx="3311525" cy="3309938"/>
            </a:xfrm>
            <a:custGeom>
              <a:avLst/>
              <a:gdLst>
                <a:gd name="T0" fmla="*/ 476 w 1041"/>
                <a:gd name="T1" fmla="*/ 1041 h 1041"/>
                <a:gd name="T2" fmla="*/ 397 w 1041"/>
                <a:gd name="T3" fmla="*/ 930 h 1041"/>
                <a:gd name="T4" fmla="*/ 279 w 1041"/>
                <a:gd name="T5" fmla="*/ 927 h 1041"/>
                <a:gd name="T6" fmla="*/ 121 w 1041"/>
                <a:gd name="T7" fmla="*/ 857 h 1041"/>
                <a:gd name="T8" fmla="*/ 143 w 1041"/>
                <a:gd name="T9" fmla="*/ 723 h 1041"/>
                <a:gd name="T10" fmla="*/ 62 w 1041"/>
                <a:gd name="T11" fmla="*/ 637 h 1041"/>
                <a:gd name="T12" fmla="*/ 0 w 1041"/>
                <a:gd name="T13" fmla="*/ 476 h 1041"/>
                <a:gd name="T14" fmla="*/ 111 w 1041"/>
                <a:gd name="T15" fmla="*/ 397 h 1041"/>
                <a:gd name="T16" fmla="*/ 114 w 1041"/>
                <a:gd name="T17" fmla="*/ 279 h 1041"/>
                <a:gd name="T18" fmla="*/ 184 w 1041"/>
                <a:gd name="T19" fmla="*/ 121 h 1041"/>
                <a:gd name="T20" fmla="*/ 318 w 1041"/>
                <a:gd name="T21" fmla="*/ 143 h 1041"/>
                <a:gd name="T22" fmla="*/ 404 w 1041"/>
                <a:gd name="T23" fmla="*/ 62 h 1041"/>
                <a:gd name="T24" fmla="*/ 565 w 1041"/>
                <a:gd name="T25" fmla="*/ 0 h 1041"/>
                <a:gd name="T26" fmla="*/ 644 w 1041"/>
                <a:gd name="T27" fmla="*/ 110 h 1041"/>
                <a:gd name="T28" fmla="*/ 762 w 1041"/>
                <a:gd name="T29" fmla="*/ 114 h 1041"/>
                <a:gd name="T30" fmla="*/ 920 w 1041"/>
                <a:gd name="T31" fmla="*/ 184 h 1041"/>
                <a:gd name="T32" fmla="*/ 898 w 1041"/>
                <a:gd name="T33" fmla="*/ 318 h 1041"/>
                <a:gd name="T34" fmla="*/ 979 w 1041"/>
                <a:gd name="T35" fmla="*/ 404 h 1041"/>
                <a:gd name="T36" fmla="*/ 1041 w 1041"/>
                <a:gd name="T37" fmla="*/ 565 h 1041"/>
                <a:gd name="T38" fmla="*/ 931 w 1041"/>
                <a:gd name="T39" fmla="*/ 644 h 1041"/>
                <a:gd name="T40" fmla="*/ 927 w 1041"/>
                <a:gd name="T41" fmla="*/ 762 h 1041"/>
                <a:gd name="T42" fmla="*/ 857 w 1041"/>
                <a:gd name="T43" fmla="*/ 920 h 1041"/>
                <a:gd name="T44" fmla="*/ 723 w 1041"/>
                <a:gd name="T45" fmla="*/ 898 h 1041"/>
                <a:gd name="T46" fmla="*/ 637 w 1041"/>
                <a:gd name="T47" fmla="*/ 979 h 1041"/>
                <a:gd name="T48" fmla="*/ 488 w 1041"/>
                <a:gd name="T49" fmla="*/ 954 h 1041"/>
                <a:gd name="T50" fmla="*/ 559 w 1041"/>
                <a:gd name="T51" fmla="*/ 910 h 1041"/>
                <a:gd name="T52" fmla="*/ 689 w 1041"/>
                <a:gd name="T53" fmla="*/ 817 h 1041"/>
                <a:gd name="T54" fmla="*/ 804 w 1041"/>
                <a:gd name="T55" fmla="*/ 849 h 1041"/>
                <a:gd name="T56" fmla="*/ 823 w 1041"/>
                <a:gd name="T57" fmla="*/ 769 h 1041"/>
                <a:gd name="T58" fmla="*/ 850 w 1041"/>
                <a:gd name="T59" fmla="*/ 611 h 1041"/>
                <a:gd name="T60" fmla="*/ 954 w 1041"/>
                <a:gd name="T61" fmla="*/ 553 h 1041"/>
                <a:gd name="T62" fmla="*/ 910 w 1041"/>
                <a:gd name="T63" fmla="*/ 482 h 1041"/>
                <a:gd name="T64" fmla="*/ 817 w 1041"/>
                <a:gd name="T65" fmla="*/ 352 h 1041"/>
                <a:gd name="T66" fmla="*/ 850 w 1041"/>
                <a:gd name="T67" fmla="*/ 237 h 1041"/>
                <a:gd name="T68" fmla="*/ 769 w 1041"/>
                <a:gd name="T69" fmla="*/ 218 h 1041"/>
                <a:gd name="T70" fmla="*/ 612 w 1041"/>
                <a:gd name="T71" fmla="*/ 191 h 1041"/>
                <a:gd name="T72" fmla="*/ 553 w 1041"/>
                <a:gd name="T73" fmla="*/ 87 h 1041"/>
                <a:gd name="T74" fmla="*/ 482 w 1041"/>
                <a:gd name="T75" fmla="*/ 131 h 1041"/>
                <a:gd name="T76" fmla="*/ 353 w 1041"/>
                <a:gd name="T77" fmla="*/ 224 h 1041"/>
                <a:gd name="T78" fmla="*/ 237 w 1041"/>
                <a:gd name="T79" fmla="*/ 191 h 1041"/>
                <a:gd name="T80" fmla="*/ 218 w 1041"/>
                <a:gd name="T81" fmla="*/ 272 h 1041"/>
                <a:gd name="T82" fmla="*/ 192 w 1041"/>
                <a:gd name="T83" fmla="*/ 429 h 1041"/>
                <a:gd name="T84" fmla="*/ 87 w 1041"/>
                <a:gd name="T85" fmla="*/ 488 h 1041"/>
                <a:gd name="T86" fmla="*/ 131 w 1041"/>
                <a:gd name="T87" fmla="*/ 559 h 1041"/>
                <a:gd name="T88" fmla="*/ 224 w 1041"/>
                <a:gd name="T89" fmla="*/ 688 h 1041"/>
                <a:gd name="T90" fmla="*/ 192 w 1041"/>
                <a:gd name="T91" fmla="*/ 804 h 1041"/>
                <a:gd name="T92" fmla="*/ 272 w 1041"/>
                <a:gd name="T93" fmla="*/ 823 h 1041"/>
                <a:gd name="T94" fmla="*/ 430 w 1041"/>
                <a:gd name="T95" fmla="*/ 849 h 1041"/>
                <a:gd name="T96" fmla="*/ 488 w 1041"/>
                <a:gd name="T97" fmla="*/ 954 h 10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41" h="1041">
                  <a:moveTo>
                    <a:pt x="565" y="1041"/>
                  </a:moveTo>
                  <a:cubicBezTo>
                    <a:pt x="476" y="1041"/>
                    <a:pt x="476" y="1041"/>
                    <a:pt x="476" y="1041"/>
                  </a:cubicBezTo>
                  <a:cubicBezTo>
                    <a:pt x="440" y="1041"/>
                    <a:pt x="409" y="1014"/>
                    <a:pt x="404" y="979"/>
                  </a:cubicBezTo>
                  <a:cubicBezTo>
                    <a:pt x="402" y="963"/>
                    <a:pt x="399" y="947"/>
                    <a:pt x="397" y="930"/>
                  </a:cubicBezTo>
                  <a:cubicBezTo>
                    <a:pt x="370" y="922"/>
                    <a:pt x="343" y="911"/>
                    <a:pt x="318" y="898"/>
                  </a:cubicBezTo>
                  <a:cubicBezTo>
                    <a:pt x="305" y="907"/>
                    <a:pt x="292" y="917"/>
                    <a:pt x="279" y="927"/>
                  </a:cubicBezTo>
                  <a:cubicBezTo>
                    <a:pt x="250" y="948"/>
                    <a:pt x="210" y="945"/>
                    <a:pt x="184" y="920"/>
                  </a:cubicBezTo>
                  <a:cubicBezTo>
                    <a:pt x="121" y="857"/>
                    <a:pt x="121" y="857"/>
                    <a:pt x="121" y="857"/>
                  </a:cubicBezTo>
                  <a:cubicBezTo>
                    <a:pt x="96" y="831"/>
                    <a:pt x="93" y="791"/>
                    <a:pt x="114" y="762"/>
                  </a:cubicBezTo>
                  <a:cubicBezTo>
                    <a:pt x="124" y="749"/>
                    <a:pt x="133" y="736"/>
                    <a:pt x="143" y="723"/>
                  </a:cubicBezTo>
                  <a:cubicBezTo>
                    <a:pt x="130" y="698"/>
                    <a:pt x="119" y="671"/>
                    <a:pt x="111" y="644"/>
                  </a:cubicBezTo>
                  <a:cubicBezTo>
                    <a:pt x="94" y="642"/>
                    <a:pt x="78" y="639"/>
                    <a:pt x="62" y="637"/>
                  </a:cubicBezTo>
                  <a:cubicBezTo>
                    <a:pt x="27" y="632"/>
                    <a:pt x="0" y="601"/>
                    <a:pt x="0" y="565"/>
                  </a:cubicBezTo>
                  <a:cubicBezTo>
                    <a:pt x="0" y="476"/>
                    <a:pt x="0" y="476"/>
                    <a:pt x="0" y="476"/>
                  </a:cubicBezTo>
                  <a:cubicBezTo>
                    <a:pt x="0" y="440"/>
                    <a:pt x="27" y="409"/>
                    <a:pt x="62" y="404"/>
                  </a:cubicBezTo>
                  <a:cubicBezTo>
                    <a:pt x="78" y="401"/>
                    <a:pt x="94" y="399"/>
                    <a:pt x="111" y="397"/>
                  </a:cubicBezTo>
                  <a:cubicBezTo>
                    <a:pt x="119" y="369"/>
                    <a:pt x="130" y="343"/>
                    <a:pt x="143" y="318"/>
                  </a:cubicBezTo>
                  <a:cubicBezTo>
                    <a:pt x="133" y="305"/>
                    <a:pt x="124" y="291"/>
                    <a:pt x="114" y="279"/>
                  </a:cubicBezTo>
                  <a:cubicBezTo>
                    <a:pt x="93" y="250"/>
                    <a:pt x="96" y="209"/>
                    <a:pt x="121" y="184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210" y="96"/>
                    <a:pt x="250" y="92"/>
                    <a:pt x="279" y="114"/>
                  </a:cubicBezTo>
                  <a:cubicBezTo>
                    <a:pt x="292" y="123"/>
                    <a:pt x="305" y="133"/>
                    <a:pt x="318" y="143"/>
                  </a:cubicBezTo>
                  <a:cubicBezTo>
                    <a:pt x="343" y="129"/>
                    <a:pt x="370" y="118"/>
                    <a:pt x="397" y="110"/>
                  </a:cubicBezTo>
                  <a:cubicBezTo>
                    <a:pt x="399" y="94"/>
                    <a:pt x="402" y="78"/>
                    <a:pt x="404" y="62"/>
                  </a:cubicBezTo>
                  <a:cubicBezTo>
                    <a:pt x="409" y="27"/>
                    <a:pt x="440" y="0"/>
                    <a:pt x="476" y="0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601" y="0"/>
                    <a:pt x="632" y="27"/>
                    <a:pt x="637" y="62"/>
                  </a:cubicBezTo>
                  <a:cubicBezTo>
                    <a:pt x="640" y="78"/>
                    <a:pt x="642" y="94"/>
                    <a:pt x="644" y="110"/>
                  </a:cubicBezTo>
                  <a:cubicBezTo>
                    <a:pt x="672" y="118"/>
                    <a:pt x="698" y="129"/>
                    <a:pt x="723" y="143"/>
                  </a:cubicBezTo>
                  <a:cubicBezTo>
                    <a:pt x="736" y="133"/>
                    <a:pt x="750" y="123"/>
                    <a:pt x="762" y="114"/>
                  </a:cubicBezTo>
                  <a:cubicBezTo>
                    <a:pt x="791" y="92"/>
                    <a:pt x="832" y="96"/>
                    <a:pt x="857" y="121"/>
                  </a:cubicBezTo>
                  <a:cubicBezTo>
                    <a:pt x="920" y="184"/>
                    <a:pt x="920" y="184"/>
                    <a:pt x="920" y="184"/>
                  </a:cubicBezTo>
                  <a:cubicBezTo>
                    <a:pt x="945" y="209"/>
                    <a:pt x="949" y="250"/>
                    <a:pt x="927" y="278"/>
                  </a:cubicBezTo>
                  <a:cubicBezTo>
                    <a:pt x="918" y="291"/>
                    <a:pt x="908" y="305"/>
                    <a:pt x="898" y="318"/>
                  </a:cubicBezTo>
                  <a:cubicBezTo>
                    <a:pt x="912" y="343"/>
                    <a:pt x="923" y="369"/>
                    <a:pt x="931" y="397"/>
                  </a:cubicBezTo>
                  <a:cubicBezTo>
                    <a:pt x="947" y="399"/>
                    <a:pt x="963" y="401"/>
                    <a:pt x="979" y="404"/>
                  </a:cubicBezTo>
                  <a:cubicBezTo>
                    <a:pt x="1014" y="409"/>
                    <a:pt x="1041" y="440"/>
                    <a:pt x="1041" y="476"/>
                  </a:cubicBezTo>
                  <a:cubicBezTo>
                    <a:pt x="1041" y="565"/>
                    <a:pt x="1041" y="565"/>
                    <a:pt x="1041" y="565"/>
                  </a:cubicBezTo>
                  <a:cubicBezTo>
                    <a:pt x="1041" y="601"/>
                    <a:pt x="1014" y="632"/>
                    <a:pt x="979" y="637"/>
                  </a:cubicBezTo>
                  <a:cubicBezTo>
                    <a:pt x="963" y="639"/>
                    <a:pt x="947" y="642"/>
                    <a:pt x="931" y="644"/>
                  </a:cubicBezTo>
                  <a:cubicBezTo>
                    <a:pt x="923" y="671"/>
                    <a:pt x="911" y="698"/>
                    <a:pt x="898" y="723"/>
                  </a:cubicBezTo>
                  <a:cubicBezTo>
                    <a:pt x="908" y="736"/>
                    <a:pt x="918" y="749"/>
                    <a:pt x="927" y="762"/>
                  </a:cubicBezTo>
                  <a:cubicBezTo>
                    <a:pt x="949" y="791"/>
                    <a:pt x="945" y="831"/>
                    <a:pt x="920" y="857"/>
                  </a:cubicBezTo>
                  <a:cubicBezTo>
                    <a:pt x="857" y="920"/>
                    <a:pt x="857" y="920"/>
                    <a:pt x="857" y="920"/>
                  </a:cubicBezTo>
                  <a:cubicBezTo>
                    <a:pt x="832" y="945"/>
                    <a:pt x="791" y="948"/>
                    <a:pt x="762" y="927"/>
                  </a:cubicBezTo>
                  <a:cubicBezTo>
                    <a:pt x="750" y="917"/>
                    <a:pt x="736" y="907"/>
                    <a:pt x="723" y="898"/>
                  </a:cubicBezTo>
                  <a:cubicBezTo>
                    <a:pt x="698" y="911"/>
                    <a:pt x="672" y="922"/>
                    <a:pt x="644" y="930"/>
                  </a:cubicBezTo>
                  <a:cubicBezTo>
                    <a:pt x="642" y="947"/>
                    <a:pt x="640" y="963"/>
                    <a:pt x="637" y="979"/>
                  </a:cubicBezTo>
                  <a:cubicBezTo>
                    <a:pt x="632" y="1014"/>
                    <a:pt x="601" y="1041"/>
                    <a:pt x="565" y="1041"/>
                  </a:cubicBezTo>
                  <a:close/>
                  <a:moveTo>
                    <a:pt x="488" y="954"/>
                  </a:moveTo>
                  <a:cubicBezTo>
                    <a:pt x="553" y="954"/>
                    <a:pt x="553" y="954"/>
                    <a:pt x="553" y="954"/>
                  </a:cubicBezTo>
                  <a:cubicBezTo>
                    <a:pt x="555" y="939"/>
                    <a:pt x="557" y="924"/>
                    <a:pt x="559" y="910"/>
                  </a:cubicBezTo>
                  <a:cubicBezTo>
                    <a:pt x="563" y="881"/>
                    <a:pt x="583" y="857"/>
                    <a:pt x="612" y="849"/>
                  </a:cubicBezTo>
                  <a:cubicBezTo>
                    <a:pt x="639" y="842"/>
                    <a:pt x="665" y="831"/>
                    <a:pt x="689" y="817"/>
                  </a:cubicBezTo>
                  <a:cubicBezTo>
                    <a:pt x="714" y="803"/>
                    <a:pt x="746" y="805"/>
                    <a:pt x="769" y="823"/>
                  </a:cubicBezTo>
                  <a:cubicBezTo>
                    <a:pt x="781" y="832"/>
                    <a:pt x="793" y="841"/>
                    <a:pt x="804" y="849"/>
                  </a:cubicBezTo>
                  <a:cubicBezTo>
                    <a:pt x="850" y="804"/>
                    <a:pt x="850" y="804"/>
                    <a:pt x="850" y="804"/>
                  </a:cubicBezTo>
                  <a:cubicBezTo>
                    <a:pt x="841" y="792"/>
                    <a:pt x="832" y="780"/>
                    <a:pt x="823" y="769"/>
                  </a:cubicBezTo>
                  <a:cubicBezTo>
                    <a:pt x="805" y="745"/>
                    <a:pt x="803" y="714"/>
                    <a:pt x="817" y="688"/>
                  </a:cubicBezTo>
                  <a:cubicBezTo>
                    <a:pt x="831" y="664"/>
                    <a:pt x="842" y="638"/>
                    <a:pt x="850" y="611"/>
                  </a:cubicBezTo>
                  <a:cubicBezTo>
                    <a:pt x="857" y="583"/>
                    <a:pt x="881" y="562"/>
                    <a:pt x="910" y="559"/>
                  </a:cubicBezTo>
                  <a:cubicBezTo>
                    <a:pt x="925" y="557"/>
                    <a:pt x="940" y="555"/>
                    <a:pt x="954" y="553"/>
                  </a:cubicBezTo>
                  <a:cubicBezTo>
                    <a:pt x="954" y="488"/>
                    <a:pt x="954" y="488"/>
                    <a:pt x="954" y="488"/>
                  </a:cubicBezTo>
                  <a:cubicBezTo>
                    <a:pt x="940" y="486"/>
                    <a:pt x="925" y="484"/>
                    <a:pt x="910" y="482"/>
                  </a:cubicBezTo>
                  <a:cubicBezTo>
                    <a:pt x="881" y="478"/>
                    <a:pt x="857" y="458"/>
                    <a:pt x="850" y="429"/>
                  </a:cubicBezTo>
                  <a:cubicBezTo>
                    <a:pt x="842" y="402"/>
                    <a:pt x="831" y="376"/>
                    <a:pt x="817" y="352"/>
                  </a:cubicBezTo>
                  <a:cubicBezTo>
                    <a:pt x="803" y="327"/>
                    <a:pt x="805" y="295"/>
                    <a:pt x="823" y="272"/>
                  </a:cubicBezTo>
                  <a:cubicBezTo>
                    <a:pt x="832" y="260"/>
                    <a:pt x="841" y="248"/>
                    <a:pt x="850" y="237"/>
                  </a:cubicBezTo>
                  <a:cubicBezTo>
                    <a:pt x="804" y="191"/>
                    <a:pt x="804" y="191"/>
                    <a:pt x="804" y="191"/>
                  </a:cubicBezTo>
                  <a:cubicBezTo>
                    <a:pt x="793" y="200"/>
                    <a:pt x="781" y="209"/>
                    <a:pt x="769" y="218"/>
                  </a:cubicBezTo>
                  <a:cubicBezTo>
                    <a:pt x="746" y="236"/>
                    <a:pt x="714" y="238"/>
                    <a:pt x="689" y="224"/>
                  </a:cubicBezTo>
                  <a:cubicBezTo>
                    <a:pt x="665" y="210"/>
                    <a:pt x="639" y="199"/>
                    <a:pt x="612" y="191"/>
                  </a:cubicBezTo>
                  <a:cubicBezTo>
                    <a:pt x="583" y="184"/>
                    <a:pt x="563" y="160"/>
                    <a:pt x="559" y="131"/>
                  </a:cubicBezTo>
                  <a:cubicBezTo>
                    <a:pt x="557" y="116"/>
                    <a:pt x="555" y="101"/>
                    <a:pt x="553" y="87"/>
                  </a:cubicBezTo>
                  <a:cubicBezTo>
                    <a:pt x="488" y="87"/>
                    <a:pt x="488" y="87"/>
                    <a:pt x="488" y="87"/>
                  </a:cubicBezTo>
                  <a:cubicBezTo>
                    <a:pt x="486" y="101"/>
                    <a:pt x="484" y="116"/>
                    <a:pt x="482" y="131"/>
                  </a:cubicBezTo>
                  <a:cubicBezTo>
                    <a:pt x="479" y="160"/>
                    <a:pt x="458" y="184"/>
                    <a:pt x="430" y="191"/>
                  </a:cubicBezTo>
                  <a:cubicBezTo>
                    <a:pt x="403" y="199"/>
                    <a:pt x="377" y="210"/>
                    <a:pt x="353" y="224"/>
                  </a:cubicBezTo>
                  <a:cubicBezTo>
                    <a:pt x="327" y="238"/>
                    <a:pt x="296" y="236"/>
                    <a:pt x="272" y="218"/>
                  </a:cubicBezTo>
                  <a:cubicBezTo>
                    <a:pt x="261" y="209"/>
                    <a:pt x="249" y="200"/>
                    <a:pt x="237" y="191"/>
                  </a:cubicBezTo>
                  <a:cubicBezTo>
                    <a:pt x="192" y="237"/>
                    <a:pt x="192" y="237"/>
                    <a:pt x="192" y="237"/>
                  </a:cubicBezTo>
                  <a:cubicBezTo>
                    <a:pt x="200" y="248"/>
                    <a:pt x="209" y="260"/>
                    <a:pt x="218" y="272"/>
                  </a:cubicBezTo>
                  <a:cubicBezTo>
                    <a:pt x="236" y="295"/>
                    <a:pt x="238" y="327"/>
                    <a:pt x="224" y="352"/>
                  </a:cubicBezTo>
                  <a:cubicBezTo>
                    <a:pt x="210" y="376"/>
                    <a:pt x="199" y="402"/>
                    <a:pt x="192" y="429"/>
                  </a:cubicBezTo>
                  <a:cubicBezTo>
                    <a:pt x="184" y="458"/>
                    <a:pt x="160" y="478"/>
                    <a:pt x="131" y="482"/>
                  </a:cubicBezTo>
                  <a:cubicBezTo>
                    <a:pt x="117" y="484"/>
                    <a:pt x="102" y="486"/>
                    <a:pt x="87" y="488"/>
                  </a:cubicBezTo>
                  <a:cubicBezTo>
                    <a:pt x="87" y="553"/>
                    <a:pt x="87" y="553"/>
                    <a:pt x="87" y="553"/>
                  </a:cubicBezTo>
                  <a:cubicBezTo>
                    <a:pt x="102" y="555"/>
                    <a:pt x="117" y="557"/>
                    <a:pt x="131" y="559"/>
                  </a:cubicBezTo>
                  <a:cubicBezTo>
                    <a:pt x="160" y="562"/>
                    <a:pt x="184" y="583"/>
                    <a:pt x="192" y="611"/>
                  </a:cubicBezTo>
                  <a:cubicBezTo>
                    <a:pt x="199" y="638"/>
                    <a:pt x="210" y="664"/>
                    <a:pt x="224" y="688"/>
                  </a:cubicBezTo>
                  <a:cubicBezTo>
                    <a:pt x="238" y="714"/>
                    <a:pt x="236" y="745"/>
                    <a:pt x="218" y="769"/>
                  </a:cubicBezTo>
                  <a:cubicBezTo>
                    <a:pt x="209" y="780"/>
                    <a:pt x="200" y="792"/>
                    <a:pt x="192" y="804"/>
                  </a:cubicBezTo>
                  <a:cubicBezTo>
                    <a:pt x="237" y="849"/>
                    <a:pt x="237" y="849"/>
                    <a:pt x="237" y="849"/>
                  </a:cubicBezTo>
                  <a:cubicBezTo>
                    <a:pt x="249" y="841"/>
                    <a:pt x="261" y="832"/>
                    <a:pt x="272" y="823"/>
                  </a:cubicBezTo>
                  <a:cubicBezTo>
                    <a:pt x="296" y="805"/>
                    <a:pt x="327" y="803"/>
                    <a:pt x="353" y="817"/>
                  </a:cubicBezTo>
                  <a:cubicBezTo>
                    <a:pt x="377" y="831"/>
                    <a:pt x="403" y="842"/>
                    <a:pt x="430" y="849"/>
                  </a:cubicBezTo>
                  <a:cubicBezTo>
                    <a:pt x="458" y="857"/>
                    <a:pt x="479" y="881"/>
                    <a:pt x="482" y="910"/>
                  </a:cubicBezTo>
                  <a:cubicBezTo>
                    <a:pt x="484" y="924"/>
                    <a:pt x="486" y="939"/>
                    <a:pt x="488" y="954"/>
                  </a:cubicBezTo>
                  <a:close/>
                </a:path>
              </a:pathLst>
            </a:custGeom>
            <a:noFill/>
            <a:ln>
              <a:solidFill>
                <a:schemeClr val="accent4">
                  <a:lumMod val="5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badi" panose="020B0604020104020204" pitchFamily="34" charset="0"/>
              </a:endParaRPr>
            </a:p>
          </p:txBody>
        </p:sp>
        <p:sp>
          <p:nvSpPr>
            <p:cNvPr id="57" name="Freeform 21">
              <a:extLst>
                <a:ext uri="{FF2B5EF4-FFF2-40B4-BE49-F238E27FC236}">
                  <a16:creationId xmlns:a16="http://schemas.microsoft.com/office/drawing/2014/main" id="{CE62C7A7-B49A-47C4-BCF0-111D593F2A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00875" y="9717088"/>
              <a:ext cx="1179512" cy="1179513"/>
            </a:xfrm>
            <a:custGeom>
              <a:avLst/>
              <a:gdLst>
                <a:gd name="T0" fmla="*/ 186 w 371"/>
                <a:gd name="T1" fmla="*/ 371 h 371"/>
                <a:gd name="T2" fmla="*/ 0 w 371"/>
                <a:gd name="T3" fmla="*/ 185 h 371"/>
                <a:gd name="T4" fmla="*/ 186 w 371"/>
                <a:gd name="T5" fmla="*/ 0 h 371"/>
                <a:gd name="T6" fmla="*/ 371 w 371"/>
                <a:gd name="T7" fmla="*/ 185 h 371"/>
                <a:gd name="T8" fmla="*/ 186 w 371"/>
                <a:gd name="T9" fmla="*/ 371 h 371"/>
                <a:gd name="T10" fmla="*/ 186 w 371"/>
                <a:gd name="T11" fmla="*/ 82 h 371"/>
                <a:gd name="T12" fmla="*/ 83 w 371"/>
                <a:gd name="T13" fmla="*/ 185 h 371"/>
                <a:gd name="T14" fmla="*/ 186 w 371"/>
                <a:gd name="T15" fmla="*/ 288 h 371"/>
                <a:gd name="T16" fmla="*/ 289 w 371"/>
                <a:gd name="T17" fmla="*/ 185 h 371"/>
                <a:gd name="T18" fmla="*/ 186 w 371"/>
                <a:gd name="T19" fmla="*/ 82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1" h="371">
                  <a:moveTo>
                    <a:pt x="186" y="371"/>
                  </a:moveTo>
                  <a:cubicBezTo>
                    <a:pt x="83" y="371"/>
                    <a:pt x="0" y="288"/>
                    <a:pt x="0" y="185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5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2"/>
                  </a:moveTo>
                  <a:cubicBezTo>
                    <a:pt x="129" y="82"/>
                    <a:pt x="83" y="128"/>
                    <a:pt x="83" y="185"/>
                  </a:cubicBezTo>
                  <a:cubicBezTo>
                    <a:pt x="83" y="242"/>
                    <a:pt x="129" y="288"/>
                    <a:pt x="186" y="288"/>
                  </a:cubicBezTo>
                  <a:cubicBezTo>
                    <a:pt x="243" y="288"/>
                    <a:pt x="289" y="242"/>
                    <a:pt x="289" y="185"/>
                  </a:cubicBezTo>
                  <a:cubicBezTo>
                    <a:pt x="289" y="128"/>
                    <a:pt x="243" y="82"/>
                    <a:pt x="186" y="82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badi" panose="020B0604020104020204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03A0901-A81B-4E6C-A11D-468C1F785881}"/>
              </a:ext>
            </a:extLst>
          </p:cNvPr>
          <p:cNvGrpSpPr/>
          <p:nvPr/>
        </p:nvGrpSpPr>
        <p:grpSpPr>
          <a:xfrm>
            <a:off x="3248505" y="2514677"/>
            <a:ext cx="792412" cy="966537"/>
            <a:chOff x="7931851" y="2464731"/>
            <a:chExt cx="1002842" cy="1223210"/>
          </a:xfrm>
        </p:grpSpPr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8B7396AB-1A53-44C2-A10B-CE3D548660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20806" y="2650831"/>
              <a:ext cx="623981" cy="1037110"/>
            </a:xfrm>
            <a:custGeom>
              <a:avLst/>
              <a:gdLst>
                <a:gd name="T0" fmla="*/ 674 w 750"/>
                <a:gd name="T1" fmla="*/ 602 h 1237"/>
                <a:gd name="T2" fmla="*/ 750 w 750"/>
                <a:gd name="T3" fmla="*/ 376 h 1237"/>
                <a:gd name="T4" fmla="*/ 638 w 750"/>
                <a:gd name="T5" fmla="*/ 110 h 1237"/>
                <a:gd name="T6" fmla="*/ 370 w 750"/>
                <a:gd name="T7" fmla="*/ 2 h 1237"/>
                <a:gd name="T8" fmla="*/ 110 w 750"/>
                <a:gd name="T9" fmla="*/ 112 h 1237"/>
                <a:gd name="T10" fmla="*/ 1 w 750"/>
                <a:gd name="T11" fmla="*/ 373 h 1237"/>
                <a:gd name="T12" fmla="*/ 77 w 750"/>
                <a:gd name="T13" fmla="*/ 603 h 1237"/>
                <a:gd name="T14" fmla="*/ 205 w 750"/>
                <a:gd name="T15" fmla="*/ 976 h 1237"/>
                <a:gd name="T16" fmla="*/ 205 w 750"/>
                <a:gd name="T17" fmla="*/ 1120 h 1237"/>
                <a:gd name="T18" fmla="*/ 321 w 750"/>
                <a:gd name="T19" fmla="*/ 1237 h 1237"/>
                <a:gd name="T20" fmla="*/ 430 w 750"/>
                <a:gd name="T21" fmla="*/ 1237 h 1237"/>
                <a:gd name="T22" fmla="*/ 546 w 750"/>
                <a:gd name="T23" fmla="*/ 1120 h 1237"/>
                <a:gd name="T24" fmla="*/ 546 w 750"/>
                <a:gd name="T25" fmla="*/ 976 h 1237"/>
                <a:gd name="T26" fmla="*/ 674 w 750"/>
                <a:gd name="T27" fmla="*/ 602 h 1237"/>
                <a:gd name="T28" fmla="*/ 116 w 750"/>
                <a:gd name="T29" fmla="*/ 574 h 1237"/>
                <a:gd name="T30" fmla="*/ 49 w 750"/>
                <a:gd name="T31" fmla="*/ 373 h 1237"/>
                <a:gd name="T32" fmla="*/ 371 w 750"/>
                <a:gd name="T33" fmla="*/ 50 h 1237"/>
                <a:gd name="T34" fmla="*/ 605 w 750"/>
                <a:gd name="T35" fmla="*/ 144 h 1237"/>
                <a:gd name="T36" fmla="*/ 702 w 750"/>
                <a:gd name="T37" fmla="*/ 376 h 1237"/>
                <a:gd name="T38" fmla="*/ 636 w 750"/>
                <a:gd name="T39" fmla="*/ 573 h 1237"/>
                <a:gd name="T40" fmla="*/ 498 w 750"/>
                <a:gd name="T41" fmla="*/ 967 h 1237"/>
                <a:gd name="T42" fmla="*/ 253 w 750"/>
                <a:gd name="T43" fmla="*/ 967 h 1237"/>
                <a:gd name="T44" fmla="*/ 116 w 750"/>
                <a:gd name="T45" fmla="*/ 574 h 1237"/>
                <a:gd name="T46" fmla="*/ 253 w 750"/>
                <a:gd name="T47" fmla="*/ 1104 h 1237"/>
                <a:gd name="T48" fmla="*/ 253 w 750"/>
                <a:gd name="T49" fmla="*/ 1085 h 1237"/>
                <a:gd name="T50" fmla="*/ 498 w 750"/>
                <a:gd name="T51" fmla="*/ 1113 h 1237"/>
                <a:gd name="T52" fmla="*/ 498 w 750"/>
                <a:gd name="T53" fmla="*/ 1120 h 1237"/>
                <a:gd name="T54" fmla="*/ 497 w 750"/>
                <a:gd name="T55" fmla="*/ 1132 h 1237"/>
                <a:gd name="T56" fmla="*/ 253 w 750"/>
                <a:gd name="T57" fmla="*/ 1104 h 1237"/>
                <a:gd name="T58" fmla="*/ 253 w 750"/>
                <a:gd name="T59" fmla="*/ 1036 h 1237"/>
                <a:gd name="T60" fmla="*/ 253 w 750"/>
                <a:gd name="T61" fmla="*/ 1015 h 1237"/>
                <a:gd name="T62" fmla="*/ 498 w 750"/>
                <a:gd name="T63" fmla="*/ 1015 h 1237"/>
                <a:gd name="T64" fmla="*/ 498 w 750"/>
                <a:gd name="T65" fmla="*/ 1064 h 1237"/>
                <a:gd name="T66" fmla="*/ 253 w 750"/>
                <a:gd name="T67" fmla="*/ 1036 h 1237"/>
                <a:gd name="T68" fmla="*/ 321 w 750"/>
                <a:gd name="T69" fmla="*/ 1189 h 1237"/>
                <a:gd name="T70" fmla="*/ 262 w 750"/>
                <a:gd name="T71" fmla="*/ 1153 h 1237"/>
                <a:gd name="T72" fmla="*/ 468 w 750"/>
                <a:gd name="T73" fmla="*/ 1177 h 1237"/>
                <a:gd name="T74" fmla="*/ 430 w 750"/>
                <a:gd name="T75" fmla="*/ 1189 h 1237"/>
                <a:gd name="T76" fmla="*/ 321 w 750"/>
                <a:gd name="T77" fmla="*/ 1189 h 1237"/>
                <a:gd name="T78" fmla="*/ 321 w 750"/>
                <a:gd name="T79" fmla="*/ 1189 h 1237"/>
                <a:gd name="T80" fmla="*/ 321 w 750"/>
                <a:gd name="T81" fmla="*/ 1189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50" h="1237">
                  <a:moveTo>
                    <a:pt x="674" y="602"/>
                  </a:moveTo>
                  <a:cubicBezTo>
                    <a:pt x="724" y="537"/>
                    <a:pt x="750" y="459"/>
                    <a:pt x="750" y="376"/>
                  </a:cubicBezTo>
                  <a:cubicBezTo>
                    <a:pt x="750" y="275"/>
                    <a:pt x="710" y="180"/>
                    <a:pt x="638" y="110"/>
                  </a:cubicBezTo>
                  <a:cubicBezTo>
                    <a:pt x="566" y="39"/>
                    <a:pt x="471" y="0"/>
                    <a:pt x="370" y="2"/>
                  </a:cubicBezTo>
                  <a:cubicBezTo>
                    <a:pt x="272" y="3"/>
                    <a:pt x="180" y="42"/>
                    <a:pt x="110" y="112"/>
                  </a:cubicBezTo>
                  <a:cubicBezTo>
                    <a:pt x="41" y="182"/>
                    <a:pt x="2" y="275"/>
                    <a:pt x="1" y="373"/>
                  </a:cubicBezTo>
                  <a:cubicBezTo>
                    <a:pt x="0" y="457"/>
                    <a:pt x="27" y="536"/>
                    <a:pt x="77" y="603"/>
                  </a:cubicBezTo>
                  <a:cubicBezTo>
                    <a:pt x="160" y="711"/>
                    <a:pt x="205" y="843"/>
                    <a:pt x="205" y="976"/>
                  </a:cubicBezTo>
                  <a:cubicBezTo>
                    <a:pt x="205" y="1120"/>
                    <a:pt x="205" y="1120"/>
                    <a:pt x="205" y="1120"/>
                  </a:cubicBezTo>
                  <a:cubicBezTo>
                    <a:pt x="205" y="1185"/>
                    <a:pt x="257" y="1237"/>
                    <a:pt x="321" y="1237"/>
                  </a:cubicBezTo>
                  <a:cubicBezTo>
                    <a:pt x="430" y="1237"/>
                    <a:pt x="430" y="1237"/>
                    <a:pt x="430" y="1237"/>
                  </a:cubicBezTo>
                  <a:cubicBezTo>
                    <a:pt x="494" y="1237"/>
                    <a:pt x="546" y="1185"/>
                    <a:pt x="546" y="1120"/>
                  </a:cubicBezTo>
                  <a:cubicBezTo>
                    <a:pt x="546" y="976"/>
                    <a:pt x="546" y="976"/>
                    <a:pt x="546" y="976"/>
                  </a:cubicBezTo>
                  <a:cubicBezTo>
                    <a:pt x="546" y="842"/>
                    <a:pt x="590" y="713"/>
                    <a:pt x="674" y="602"/>
                  </a:cubicBezTo>
                  <a:close/>
                  <a:moveTo>
                    <a:pt x="116" y="574"/>
                  </a:moveTo>
                  <a:cubicBezTo>
                    <a:pt x="71" y="516"/>
                    <a:pt x="48" y="446"/>
                    <a:pt x="49" y="373"/>
                  </a:cubicBezTo>
                  <a:cubicBezTo>
                    <a:pt x="51" y="197"/>
                    <a:pt x="195" y="52"/>
                    <a:pt x="371" y="50"/>
                  </a:cubicBezTo>
                  <a:cubicBezTo>
                    <a:pt x="459" y="49"/>
                    <a:pt x="542" y="82"/>
                    <a:pt x="605" y="144"/>
                  </a:cubicBezTo>
                  <a:cubicBezTo>
                    <a:pt x="667" y="206"/>
                    <a:pt x="702" y="288"/>
                    <a:pt x="702" y="376"/>
                  </a:cubicBezTo>
                  <a:cubicBezTo>
                    <a:pt x="702" y="448"/>
                    <a:pt x="679" y="516"/>
                    <a:pt x="636" y="573"/>
                  </a:cubicBezTo>
                  <a:cubicBezTo>
                    <a:pt x="547" y="690"/>
                    <a:pt x="500" y="825"/>
                    <a:pt x="498" y="967"/>
                  </a:cubicBezTo>
                  <a:cubicBezTo>
                    <a:pt x="253" y="967"/>
                    <a:pt x="253" y="967"/>
                    <a:pt x="253" y="967"/>
                  </a:cubicBezTo>
                  <a:cubicBezTo>
                    <a:pt x="251" y="827"/>
                    <a:pt x="202" y="688"/>
                    <a:pt x="116" y="574"/>
                  </a:cubicBezTo>
                  <a:close/>
                  <a:moveTo>
                    <a:pt x="253" y="1104"/>
                  </a:moveTo>
                  <a:cubicBezTo>
                    <a:pt x="253" y="1085"/>
                    <a:pt x="253" y="1085"/>
                    <a:pt x="253" y="1085"/>
                  </a:cubicBezTo>
                  <a:cubicBezTo>
                    <a:pt x="498" y="1113"/>
                    <a:pt x="498" y="1113"/>
                    <a:pt x="498" y="1113"/>
                  </a:cubicBezTo>
                  <a:cubicBezTo>
                    <a:pt x="498" y="1120"/>
                    <a:pt x="498" y="1120"/>
                    <a:pt x="498" y="1120"/>
                  </a:cubicBezTo>
                  <a:cubicBezTo>
                    <a:pt x="498" y="1124"/>
                    <a:pt x="498" y="1128"/>
                    <a:pt x="497" y="1132"/>
                  </a:cubicBezTo>
                  <a:lnTo>
                    <a:pt x="253" y="1104"/>
                  </a:lnTo>
                  <a:close/>
                  <a:moveTo>
                    <a:pt x="253" y="1036"/>
                  </a:moveTo>
                  <a:cubicBezTo>
                    <a:pt x="253" y="1015"/>
                    <a:pt x="253" y="1015"/>
                    <a:pt x="253" y="1015"/>
                  </a:cubicBezTo>
                  <a:cubicBezTo>
                    <a:pt x="498" y="1015"/>
                    <a:pt x="498" y="1015"/>
                    <a:pt x="498" y="1015"/>
                  </a:cubicBezTo>
                  <a:cubicBezTo>
                    <a:pt x="498" y="1064"/>
                    <a:pt x="498" y="1064"/>
                    <a:pt x="498" y="1064"/>
                  </a:cubicBezTo>
                  <a:lnTo>
                    <a:pt x="253" y="1036"/>
                  </a:lnTo>
                  <a:close/>
                  <a:moveTo>
                    <a:pt x="321" y="1189"/>
                  </a:moveTo>
                  <a:cubicBezTo>
                    <a:pt x="296" y="1189"/>
                    <a:pt x="273" y="1174"/>
                    <a:pt x="262" y="1153"/>
                  </a:cubicBezTo>
                  <a:cubicBezTo>
                    <a:pt x="468" y="1177"/>
                    <a:pt x="468" y="1177"/>
                    <a:pt x="468" y="1177"/>
                  </a:cubicBezTo>
                  <a:cubicBezTo>
                    <a:pt x="457" y="1184"/>
                    <a:pt x="444" y="1189"/>
                    <a:pt x="430" y="1189"/>
                  </a:cubicBezTo>
                  <a:lnTo>
                    <a:pt x="321" y="1189"/>
                  </a:lnTo>
                  <a:close/>
                  <a:moveTo>
                    <a:pt x="321" y="1189"/>
                  </a:moveTo>
                  <a:cubicBezTo>
                    <a:pt x="321" y="1189"/>
                    <a:pt x="321" y="1189"/>
                    <a:pt x="321" y="1189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Abadi" panose="020B0604020104020204" pitchFamily="34" charset="0"/>
              </a:endParaRPr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F61465E4-E99D-45F6-874E-993662E5A5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93151" y="2944496"/>
              <a:ext cx="44264" cy="75201"/>
            </a:xfrm>
            <a:custGeom>
              <a:avLst/>
              <a:gdLst>
                <a:gd name="T0" fmla="*/ 51 w 53"/>
                <a:gd name="T1" fmla="*/ 62 h 90"/>
                <a:gd name="T2" fmla="*/ 48 w 53"/>
                <a:gd name="T3" fmla="*/ 24 h 90"/>
                <a:gd name="T4" fmla="*/ 25 w 53"/>
                <a:gd name="T5" fmla="*/ 0 h 90"/>
                <a:gd name="T6" fmla="*/ 0 w 53"/>
                <a:gd name="T7" fmla="*/ 23 h 90"/>
                <a:gd name="T8" fmla="*/ 4 w 53"/>
                <a:gd name="T9" fmla="*/ 69 h 90"/>
                <a:gd name="T10" fmla="*/ 27 w 53"/>
                <a:gd name="T11" fmla="*/ 90 h 90"/>
                <a:gd name="T12" fmla="*/ 31 w 53"/>
                <a:gd name="T13" fmla="*/ 90 h 90"/>
                <a:gd name="T14" fmla="*/ 51 w 53"/>
                <a:gd name="T15" fmla="*/ 62 h 90"/>
                <a:gd name="T16" fmla="*/ 51 w 53"/>
                <a:gd name="T17" fmla="*/ 62 h 90"/>
                <a:gd name="T18" fmla="*/ 51 w 53"/>
                <a:gd name="T19" fmla="*/ 6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90">
                  <a:moveTo>
                    <a:pt x="51" y="62"/>
                  </a:moveTo>
                  <a:cubicBezTo>
                    <a:pt x="49" y="50"/>
                    <a:pt x="48" y="37"/>
                    <a:pt x="48" y="24"/>
                  </a:cubicBezTo>
                  <a:cubicBezTo>
                    <a:pt x="49" y="11"/>
                    <a:pt x="38" y="0"/>
                    <a:pt x="25" y="0"/>
                  </a:cubicBezTo>
                  <a:cubicBezTo>
                    <a:pt x="11" y="0"/>
                    <a:pt x="1" y="10"/>
                    <a:pt x="0" y="23"/>
                  </a:cubicBezTo>
                  <a:cubicBezTo>
                    <a:pt x="0" y="39"/>
                    <a:pt x="1" y="54"/>
                    <a:pt x="4" y="69"/>
                  </a:cubicBezTo>
                  <a:cubicBezTo>
                    <a:pt x="5" y="81"/>
                    <a:pt x="16" y="90"/>
                    <a:pt x="27" y="90"/>
                  </a:cubicBezTo>
                  <a:cubicBezTo>
                    <a:pt x="28" y="90"/>
                    <a:pt x="30" y="90"/>
                    <a:pt x="31" y="90"/>
                  </a:cubicBezTo>
                  <a:cubicBezTo>
                    <a:pt x="44" y="88"/>
                    <a:pt x="53" y="75"/>
                    <a:pt x="51" y="62"/>
                  </a:cubicBezTo>
                  <a:close/>
                  <a:moveTo>
                    <a:pt x="51" y="62"/>
                  </a:moveTo>
                  <a:cubicBezTo>
                    <a:pt x="51" y="62"/>
                    <a:pt x="51" y="62"/>
                    <a:pt x="51" y="62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62" name="Freeform 7">
              <a:extLst>
                <a:ext uri="{FF2B5EF4-FFF2-40B4-BE49-F238E27FC236}">
                  <a16:creationId xmlns:a16="http://schemas.microsoft.com/office/drawing/2014/main" id="{BEBBAC99-18C6-46D7-89D9-4ACAB0B023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15045" y="3044923"/>
              <a:ext cx="160397" cy="257493"/>
            </a:xfrm>
            <a:custGeom>
              <a:avLst/>
              <a:gdLst>
                <a:gd name="T0" fmla="*/ 166 w 193"/>
                <a:gd name="T1" fmla="*/ 307 h 307"/>
                <a:gd name="T2" fmla="*/ 174 w 193"/>
                <a:gd name="T3" fmla="*/ 306 h 307"/>
                <a:gd name="T4" fmla="*/ 189 w 193"/>
                <a:gd name="T5" fmla="*/ 275 h 307"/>
                <a:gd name="T6" fmla="*/ 71 w 193"/>
                <a:gd name="T7" fmla="*/ 51 h 307"/>
                <a:gd name="T8" fmla="*/ 49 w 193"/>
                <a:gd name="T9" fmla="*/ 16 h 307"/>
                <a:gd name="T10" fmla="*/ 16 w 193"/>
                <a:gd name="T11" fmla="*/ 6 h 307"/>
                <a:gd name="T12" fmla="*/ 6 w 193"/>
                <a:gd name="T13" fmla="*/ 38 h 307"/>
                <a:gd name="T14" fmla="*/ 33 w 193"/>
                <a:gd name="T15" fmla="*/ 80 h 307"/>
                <a:gd name="T16" fmla="*/ 143 w 193"/>
                <a:gd name="T17" fmla="*/ 290 h 307"/>
                <a:gd name="T18" fmla="*/ 166 w 193"/>
                <a:gd name="T19" fmla="*/ 307 h 307"/>
                <a:gd name="T20" fmla="*/ 166 w 193"/>
                <a:gd name="T21" fmla="*/ 307 h 307"/>
                <a:gd name="T22" fmla="*/ 166 w 193"/>
                <a:gd name="T23" fmla="*/ 307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3" h="307">
                  <a:moveTo>
                    <a:pt x="166" y="307"/>
                  </a:moveTo>
                  <a:cubicBezTo>
                    <a:pt x="169" y="307"/>
                    <a:pt x="171" y="306"/>
                    <a:pt x="174" y="306"/>
                  </a:cubicBezTo>
                  <a:cubicBezTo>
                    <a:pt x="186" y="301"/>
                    <a:pt x="193" y="288"/>
                    <a:pt x="189" y="275"/>
                  </a:cubicBezTo>
                  <a:cubicBezTo>
                    <a:pt x="162" y="194"/>
                    <a:pt x="123" y="119"/>
                    <a:pt x="71" y="51"/>
                  </a:cubicBezTo>
                  <a:cubicBezTo>
                    <a:pt x="63" y="40"/>
                    <a:pt x="55" y="28"/>
                    <a:pt x="49" y="16"/>
                  </a:cubicBezTo>
                  <a:cubicBezTo>
                    <a:pt x="43" y="4"/>
                    <a:pt x="28" y="0"/>
                    <a:pt x="16" y="6"/>
                  </a:cubicBezTo>
                  <a:cubicBezTo>
                    <a:pt x="5" y="12"/>
                    <a:pt x="0" y="26"/>
                    <a:pt x="6" y="38"/>
                  </a:cubicBezTo>
                  <a:cubicBezTo>
                    <a:pt x="14" y="53"/>
                    <a:pt x="23" y="67"/>
                    <a:pt x="33" y="80"/>
                  </a:cubicBezTo>
                  <a:cubicBezTo>
                    <a:pt x="81" y="144"/>
                    <a:pt x="119" y="215"/>
                    <a:pt x="143" y="290"/>
                  </a:cubicBezTo>
                  <a:cubicBezTo>
                    <a:pt x="147" y="300"/>
                    <a:pt x="156" y="307"/>
                    <a:pt x="166" y="307"/>
                  </a:cubicBezTo>
                  <a:close/>
                  <a:moveTo>
                    <a:pt x="166" y="307"/>
                  </a:moveTo>
                  <a:cubicBezTo>
                    <a:pt x="166" y="307"/>
                    <a:pt x="166" y="307"/>
                    <a:pt x="166" y="307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D0E393A3-CB2D-40B8-A86E-FCF3119725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85816" y="3030644"/>
              <a:ext cx="71870" cy="89004"/>
            </a:xfrm>
            <a:custGeom>
              <a:avLst/>
              <a:gdLst>
                <a:gd name="T0" fmla="*/ 69 w 86"/>
                <a:gd name="T1" fmla="*/ 5 h 106"/>
                <a:gd name="T2" fmla="*/ 37 w 86"/>
                <a:gd name="T3" fmla="*/ 18 h 106"/>
                <a:gd name="T4" fmla="*/ 8 w 86"/>
                <a:gd name="T5" fmla="*/ 68 h 106"/>
                <a:gd name="T6" fmla="*/ 12 w 86"/>
                <a:gd name="T7" fmla="*/ 102 h 106"/>
                <a:gd name="T8" fmla="*/ 27 w 86"/>
                <a:gd name="T9" fmla="*/ 106 h 106"/>
                <a:gd name="T10" fmla="*/ 46 w 86"/>
                <a:gd name="T11" fmla="*/ 97 h 106"/>
                <a:gd name="T12" fmla="*/ 81 w 86"/>
                <a:gd name="T13" fmla="*/ 37 h 106"/>
                <a:gd name="T14" fmla="*/ 69 w 86"/>
                <a:gd name="T15" fmla="*/ 5 h 106"/>
                <a:gd name="T16" fmla="*/ 69 w 86"/>
                <a:gd name="T17" fmla="*/ 5 h 106"/>
                <a:gd name="T18" fmla="*/ 69 w 86"/>
                <a:gd name="T19" fmla="*/ 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106">
                  <a:moveTo>
                    <a:pt x="69" y="5"/>
                  </a:moveTo>
                  <a:cubicBezTo>
                    <a:pt x="56" y="0"/>
                    <a:pt x="42" y="6"/>
                    <a:pt x="37" y="18"/>
                  </a:cubicBezTo>
                  <a:cubicBezTo>
                    <a:pt x="29" y="36"/>
                    <a:pt x="20" y="52"/>
                    <a:pt x="8" y="68"/>
                  </a:cubicBezTo>
                  <a:cubicBezTo>
                    <a:pt x="0" y="79"/>
                    <a:pt x="2" y="94"/>
                    <a:pt x="12" y="102"/>
                  </a:cubicBezTo>
                  <a:cubicBezTo>
                    <a:pt x="17" y="105"/>
                    <a:pt x="22" y="106"/>
                    <a:pt x="27" y="106"/>
                  </a:cubicBezTo>
                  <a:cubicBezTo>
                    <a:pt x="34" y="106"/>
                    <a:pt x="41" y="103"/>
                    <a:pt x="46" y="97"/>
                  </a:cubicBezTo>
                  <a:cubicBezTo>
                    <a:pt x="60" y="78"/>
                    <a:pt x="72" y="58"/>
                    <a:pt x="81" y="37"/>
                  </a:cubicBezTo>
                  <a:cubicBezTo>
                    <a:pt x="86" y="25"/>
                    <a:pt x="81" y="11"/>
                    <a:pt x="69" y="5"/>
                  </a:cubicBezTo>
                  <a:close/>
                  <a:moveTo>
                    <a:pt x="69" y="5"/>
                  </a:moveTo>
                  <a:cubicBezTo>
                    <a:pt x="69" y="5"/>
                    <a:pt x="69" y="5"/>
                    <a:pt x="69" y="5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99A29F46-5FA8-464B-BC2A-F7C11D93A9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13044" y="2724603"/>
              <a:ext cx="259397" cy="282719"/>
            </a:xfrm>
            <a:custGeom>
              <a:avLst/>
              <a:gdLst>
                <a:gd name="T0" fmla="*/ 24 w 312"/>
                <a:gd name="T1" fmla="*/ 48 h 337"/>
                <a:gd name="T2" fmla="*/ 264 w 312"/>
                <a:gd name="T3" fmla="*/ 288 h 337"/>
                <a:gd name="T4" fmla="*/ 263 w 312"/>
                <a:gd name="T5" fmla="*/ 311 h 337"/>
                <a:gd name="T6" fmla="*/ 285 w 312"/>
                <a:gd name="T7" fmla="*/ 337 h 337"/>
                <a:gd name="T8" fmla="*/ 287 w 312"/>
                <a:gd name="T9" fmla="*/ 337 h 337"/>
                <a:gd name="T10" fmla="*/ 311 w 312"/>
                <a:gd name="T11" fmla="*/ 315 h 337"/>
                <a:gd name="T12" fmla="*/ 312 w 312"/>
                <a:gd name="T13" fmla="*/ 288 h 337"/>
                <a:gd name="T14" fmla="*/ 24 w 312"/>
                <a:gd name="T15" fmla="*/ 0 h 337"/>
                <a:gd name="T16" fmla="*/ 0 w 312"/>
                <a:gd name="T17" fmla="*/ 24 h 337"/>
                <a:gd name="T18" fmla="*/ 24 w 312"/>
                <a:gd name="T19" fmla="*/ 48 h 337"/>
                <a:gd name="T20" fmla="*/ 24 w 312"/>
                <a:gd name="T21" fmla="*/ 48 h 337"/>
                <a:gd name="T22" fmla="*/ 24 w 312"/>
                <a:gd name="T23" fmla="*/ 48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2" h="337">
                  <a:moveTo>
                    <a:pt x="24" y="48"/>
                  </a:moveTo>
                  <a:cubicBezTo>
                    <a:pt x="157" y="48"/>
                    <a:pt x="264" y="156"/>
                    <a:pt x="264" y="288"/>
                  </a:cubicBezTo>
                  <a:cubicBezTo>
                    <a:pt x="264" y="296"/>
                    <a:pt x="264" y="303"/>
                    <a:pt x="263" y="311"/>
                  </a:cubicBezTo>
                  <a:cubicBezTo>
                    <a:pt x="262" y="324"/>
                    <a:pt x="272" y="336"/>
                    <a:pt x="285" y="337"/>
                  </a:cubicBezTo>
                  <a:cubicBezTo>
                    <a:pt x="286" y="337"/>
                    <a:pt x="287" y="337"/>
                    <a:pt x="287" y="337"/>
                  </a:cubicBezTo>
                  <a:cubicBezTo>
                    <a:pt x="300" y="337"/>
                    <a:pt x="310" y="328"/>
                    <a:pt x="311" y="315"/>
                  </a:cubicBezTo>
                  <a:cubicBezTo>
                    <a:pt x="312" y="306"/>
                    <a:pt x="312" y="297"/>
                    <a:pt x="312" y="288"/>
                  </a:cubicBezTo>
                  <a:cubicBezTo>
                    <a:pt x="312" y="129"/>
                    <a:pt x="183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8"/>
                    <a:pt x="24" y="48"/>
                  </a:cubicBezTo>
                  <a:close/>
                  <a:moveTo>
                    <a:pt x="24" y="48"/>
                  </a:moveTo>
                  <a:cubicBezTo>
                    <a:pt x="24" y="48"/>
                    <a:pt x="24" y="48"/>
                    <a:pt x="24" y="48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65" name="Freeform 10">
              <a:extLst>
                <a:ext uri="{FF2B5EF4-FFF2-40B4-BE49-F238E27FC236}">
                  <a16:creationId xmlns:a16="http://schemas.microsoft.com/office/drawing/2014/main" id="{0A1FA990-F864-4A35-9069-23FD82247B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13044" y="2464731"/>
              <a:ext cx="39980" cy="152306"/>
            </a:xfrm>
            <a:custGeom>
              <a:avLst/>
              <a:gdLst>
                <a:gd name="T0" fmla="*/ 24 w 48"/>
                <a:gd name="T1" fmla="*/ 182 h 182"/>
                <a:gd name="T2" fmla="*/ 48 w 48"/>
                <a:gd name="T3" fmla="*/ 158 h 182"/>
                <a:gd name="T4" fmla="*/ 48 w 48"/>
                <a:gd name="T5" fmla="*/ 24 h 182"/>
                <a:gd name="T6" fmla="*/ 24 w 48"/>
                <a:gd name="T7" fmla="*/ 0 h 182"/>
                <a:gd name="T8" fmla="*/ 0 w 48"/>
                <a:gd name="T9" fmla="*/ 24 h 182"/>
                <a:gd name="T10" fmla="*/ 0 w 48"/>
                <a:gd name="T11" fmla="*/ 158 h 182"/>
                <a:gd name="T12" fmla="*/ 24 w 48"/>
                <a:gd name="T13" fmla="*/ 182 h 182"/>
                <a:gd name="T14" fmla="*/ 24 w 48"/>
                <a:gd name="T15" fmla="*/ 182 h 182"/>
                <a:gd name="T16" fmla="*/ 24 w 48"/>
                <a:gd name="T1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82">
                  <a:moveTo>
                    <a:pt x="24" y="182"/>
                  </a:moveTo>
                  <a:cubicBezTo>
                    <a:pt x="38" y="182"/>
                    <a:pt x="48" y="172"/>
                    <a:pt x="48" y="158"/>
                  </a:cubicBezTo>
                  <a:cubicBezTo>
                    <a:pt x="48" y="24"/>
                    <a:pt x="48" y="24"/>
                    <a:pt x="48" y="24"/>
                  </a:cubicBezTo>
                  <a:cubicBezTo>
                    <a:pt x="48" y="11"/>
                    <a:pt x="38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72"/>
                    <a:pt x="11" y="182"/>
                    <a:pt x="24" y="182"/>
                  </a:cubicBezTo>
                  <a:close/>
                  <a:moveTo>
                    <a:pt x="24" y="182"/>
                  </a:moveTo>
                  <a:cubicBezTo>
                    <a:pt x="24" y="182"/>
                    <a:pt x="24" y="182"/>
                    <a:pt x="24" y="182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EB8750D4-6DDE-414D-AEAB-917CB3D58B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9830" y="2526606"/>
              <a:ext cx="101379" cy="140883"/>
            </a:xfrm>
            <a:custGeom>
              <a:avLst/>
              <a:gdLst>
                <a:gd name="T0" fmla="*/ 74 w 122"/>
                <a:gd name="T1" fmla="*/ 156 h 168"/>
                <a:gd name="T2" fmla="*/ 94 w 122"/>
                <a:gd name="T3" fmla="*/ 168 h 168"/>
                <a:gd name="T4" fmla="*/ 106 w 122"/>
                <a:gd name="T5" fmla="*/ 165 h 168"/>
                <a:gd name="T6" fmla="*/ 115 w 122"/>
                <a:gd name="T7" fmla="*/ 132 h 168"/>
                <a:gd name="T8" fmla="*/ 48 w 122"/>
                <a:gd name="T9" fmla="*/ 15 h 168"/>
                <a:gd name="T10" fmla="*/ 15 w 122"/>
                <a:gd name="T11" fmla="*/ 7 h 168"/>
                <a:gd name="T12" fmla="*/ 6 w 122"/>
                <a:gd name="T13" fmla="*/ 39 h 168"/>
                <a:gd name="T14" fmla="*/ 74 w 122"/>
                <a:gd name="T15" fmla="*/ 156 h 168"/>
                <a:gd name="T16" fmla="*/ 74 w 122"/>
                <a:gd name="T17" fmla="*/ 156 h 168"/>
                <a:gd name="T18" fmla="*/ 74 w 122"/>
                <a:gd name="T19" fmla="*/ 15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74" y="156"/>
                  </a:moveTo>
                  <a:cubicBezTo>
                    <a:pt x="78" y="164"/>
                    <a:pt x="86" y="168"/>
                    <a:pt x="94" y="168"/>
                  </a:cubicBezTo>
                  <a:cubicBezTo>
                    <a:pt x="98" y="168"/>
                    <a:pt x="103" y="167"/>
                    <a:pt x="106" y="165"/>
                  </a:cubicBezTo>
                  <a:cubicBezTo>
                    <a:pt x="118" y="158"/>
                    <a:pt x="122" y="143"/>
                    <a:pt x="115" y="132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1" y="4"/>
                    <a:pt x="27" y="0"/>
                    <a:pt x="15" y="7"/>
                  </a:cubicBezTo>
                  <a:cubicBezTo>
                    <a:pt x="4" y="13"/>
                    <a:pt x="0" y="28"/>
                    <a:pt x="6" y="39"/>
                  </a:cubicBezTo>
                  <a:lnTo>
                    <a:pt x="74" y="156"/>
                  </a:lnTo>
                  <a:close/>
                  <a:moveTo>
                    <a:pt x="74" y="156"/>
                  </a:moveTo>
                  <a:cubicBezTo>
                    <a:pt x="74" y="156"/>
                    <a:pt x="74" y="156"/>
                    <a:pt x="74" y="156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67" name="Freeform 12">
              <a:extLst>
                <a:ext uri="{FF2B5EF4-FFF2-40B4-BE49-F238E27FC236}">
                  <a16:creationId xmlns:a16="http://schemas.microsoft.com/office/drawing/2014/main" id="{0E72F140-EE42-4846-97EE-BF52E45C2D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30507" y="3132975"/>
              <a:ext cx="142311" cy="99951"/>
            </a:xfrm>
            <a:custGeom>
              <a:avLst/>
              <a:gdLst>
                <a:gd name="T0" fmla="*/ 155 w 171"/>
                <a:gd name="T1" fmla="*/ 74 h 119"/>
                <a:gd name="T2" fmla="*/ 39 w 171"/>
                <a:gd name="T3" fmla="*/ 7 h 119"/>
                <a:gd name="T4" fmla="*/ 6 w 171"/>
                <a:gd name="T5" fmla="*/ 15 h 119"/>
                <a:gd name="T6" fmla="*/ 15 w 171"/>
                <a:gd name="T7" fmla="*/ 48 h 119"/>
                <a:gd name="T8" fmla="*/ 131 w 171"/>
                <a:gd name="T9" fmla="*/ 115 h 119"/>
                <a:gd name="T10" fmla="*/ 143 w 171"/>
                <a:gd name="T11" fmla="*/ 119 h 119"/>
                <a:gd name="T12" fmla="*/ 164 w 171"/>
                <a:gd name="T13" fmla="*/ 107 h 119"/>
                <a:gd name="T14" fmla="*/ 155 w 171"/>
                <a:gd name="T15" fmla="*/ 74 h 119"/>
                <a:gd name="T16" fmla="*/ 155 w 171"/>
                <a:gd name="T17" fmla="*/ 74 h 119"/>
                <a:gd name="T18" fmla="*/ 155 w 171"/>
                <a:gd name="T19" fmla="*/ 7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9">
                  <a:moveTo>
                    <a:pt x="155" y="74"/>
                  </a:moveTo>
                  <a:cubicBezTo>
                    <a:pt x="39" y="7"/>
                    <a:pt x="39" y="7"/>
                    <a:pt x="39" y="7"/>
                  </a:cubicBezTo>
                  <a:cubicBezTo>
                    <a:pt x="27" y="0"/>
                    <a:pt x="13" y="4"/>
                    <a:pt x="6" y="15"/>
                  </a:cubicBezTo>
                  <a:cubicBezTo>
                    <a:pt x="0" y="27"/>
                    <a:pt x="3" y="42"/>
                    <a:pt x="15" y="48"/>
                  </a:cubicBezTo>
                  <a:cubicBezTo>
                    <a:pt x="131" y="115"/>
                    <a:pt x="131" y="115"/>
                    <a:pt x="131" y="115"/>
                  </a:cubicBezTo>
                  <a:cubicBezTo>
                    <a:pt x="135" y="118"/>
                    <a:pt x="139" y="119"/>
                    <a:pt x="143" y="119"/>
                  </a:cubicBezTo>
                  <a:cubicBezTo>
                    <a:pt x="152" y="119"/>
                    <a:pt x="160" y="114"/>
                    <a:pt x="164" y="107"/>
                  </a:cubicBezTo>
                  <a:cubicBezTo>
                    <a:pt x="171" y="95"/>
                    <a:pt x="167" y="80"/>
                    <a:pt x="155" y="74"/>
                  </a:cubicBezTo>
                  <a:close/>
                  <a:moveTo>
                    <a:pt x="155" y="74"/>
                  </a:moveTo>
                  <a:cubicBezTo>
                    <a:pt x="155" y="74"/>
                    <a:pt x="155" y="74"/>
                    <a:pt x="155" y="74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68" name="Freeform 13">
              <a:extLst>
                <a:ext uri="{FF2B5EF4-FFF2-40B4-BE49-F238E27FC236}">
                  <a16:creationId xmlns:a16="http://schemas.microsoft.com/office/drawing/2014/main" id="{893869F7-E4BE-449B-8275-34F5EB50A2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93726" y="2704613"/>
              <a:ext cx="142311" cy="98999"/>
            </a:xfrm>
            <a:custGeom>
              <a:avLst/>
              <a:gdLst>
                <a:gd name="T0" fmla="*/ 15 w 171"/>
                <a:gd name="T1" fmla="*/ 48 h 118"/>
                <a:gd name="T2" fmla="*/ 132 w 171"/>
                <a:gd name="T3" fmla="*/ 115 h 118"/>
                <a:gd name="T4" fmla="*/ 144 w 171"/>
                <a:gd name="T5" fmla="*/ 118 h 118"/>
                <a:gd name="T6" fmla="*/ 165 w 171"/>
                <a:gd name="T7" fmla="*/ 106 h 118"/>
                <a:gd name="T8" fmla="*/ 156 w 171"/>
                <a:gd name="T9" fmla="*/ 74 h 118"/>
                <a:gd name="T10" fmla="*/ 39 w 171"/>
                <a:gd name="T11" fmla="*/ 6 h 118"/>
                <a:gd name="T12" fmla="*/ 7 w 171"/>
                <a:gd name="T13" fmla="*/ 15 h 118"/>
                <a:gd name="T14" fmla="*/ 15 w 171"/>
                <a:gd name="T15" fmla="*/ 48 h 118"/>
                <a:gd name="T16" fmla="*/ 15 w 171"/>
                <a:gd name="T17" fmla="*/ 48 h 118"/>
                <a:gd name="T18" fmla="*/ 15 w 171"/>
                <a:gd name="T19" fmla="*/ 4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8">
                  <a:moveTo>
                    <a:pt x="15" y="48"/>
                  </a:moveTo>
                  <a:cubicBezTo>
                    <a:pt x="132" y="115"/>
                    <a:pt x="132" y="115"/>
                    <a:pt x="132" y="115"/>
                  </a:cubicBezTo>
                  <a:cubicBezTo>
                    <a:pt x="136" y="117"/>
                    <a:pt x="140" y="118"/>
                    <a:pt x="144" y="118"/>
                  </a:cubicBezTo>
                  <a:cubicBezTo>
                    <a:pt x="152" y="118"/>
                    <a:pt x="160" y="114"/>
                    <a:pt x="165" y="106"/>
                  </a:cubicBezTo>
                  <a:cubicBezTo>
                    <a:pt x="171" y="95"/>
                    <a:pt x="167" y="80"/>
                    <a:pt x="156" y="74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28" y="0"/>
                    <a:pt x="13" y="4"/>
                    <a:pt x="7" y="15"/>
                  </a:cubicBezTo>
                  <a:cubicBezTo>
                    <a:pt x="0" y="27"/>
                    <a:pt x="4" y="41"/>
                    <a:pt x="15" y="48"/>
                  </a:cubicBezTo>
                  <a:close/>
                  <a:moveTo>
                    <a:pt x="15" y="48"/>
                  </a:moveTo>
                  <a:cubicBezTo>
                    <a:pt x="15" y="48"/>
                    <a:pt x="15" y="48"/>
                    <a:pt x="15" y="48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69" name="Freeform 14">
              <a:extLst>
                <a:ext uri="{FF2B5EF4-FFF2-40B4-BE49-F238E27FC236}">
                  <a16:creationId xmlns:a16="http://schemas.microsoft.com/office/drawing/2014/main" id="{DCE693AB-5CD5-4C0D-9F67-C81836DE18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82387" y="2949255"/>
              <a:ext cx="152306" cy="40457"/>
            </a:xfrm>
            <a:custGeom>
              <a:avLst/>
              <a:gdLst>
                <a:gd name="T0" fmla="*/ 159 w 183"/>
                <a:gd name="T1" fmla="*/ 0 h 48"/>
                <a:gd name="T2" fmla="*/ 24 w 183"/>
                <a:gd name="T3" fmla="*/ 0 h 48"/>
                <a:gd name="T4" fmla="*/ 0 w 183"/>
                <a:gd name="T5" fmla="*/ 24 h 48"/>
                <a:gd name="T6" fmla="*/ 24 w 183"/>
                <a:gd name="T7" fmla="*/ 48 h 48"/>
                <a:gd name="T8" fmla="*/ 159 w 183"/>
                <a:gd name="T9" fmla="*/ 48 h 48"/>
                <a:gd name="T10" fmla="*/ 183 w 183"/>
                <a:gd name="T11" fmla="*/ 24 h 48"/>
                <a:gd name="T12" fmla="*/ 159 w 183"/>
                <a:gd name="T13" fmla="*/ 0 h 48"/>
                <a:gd name="T14" fmla="*/ 159 w 183"/>
                <a:gd name="T15" fmla="*/ 0 h 48"/>
                <a:gd name="T16" fmla="*/ 159 w 183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48">
                  <a:moveTo>
                    <a:pt x="159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ubicBezTo>
                    <a:pt x="159" y="48"/>
                    <a:pt x="159" y="48"/>
                    <a:pt x="159" y="48"/>
                  </a:cubicBezTo>
                  <a:cubicBezTo>
                    <a:pt x="172" y="48"/>
                    <a:pt x="183" y="38"/>
                    <a:pt x="183" y="24"/>
                  </a:cubicBezTo>
                  <a:cubicBezTo>
                    <a:pt x="183" y="11"/>
                    <a:pt x="172" y="0"/>
                    <a:pt x="159" y="0"/>
                  </a:cubicBezTo>
                  <a:close/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70" name="Freeform 15">
              <a:extLst>
                <a:ext uri="{FF2B5EF4-FFF2-40B4-BE49-F238E27FC236}">
                  <a16:creationId xmlns:a16="http://schemas.microsoft.com/office/drawing/2014/main" id="{72C52DB7-FFCD-431E-8675-3BEFA904C9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31851" y="2949255"/>
              <a:ext cx="151355" cy="40457"/>
            </a:xfrm>
            <a:custGeom>
              <a:avLst/>
              <a:gdLst>
                <a:gd name="T0" fmla="*/ 182 w 182"/>
                <a:gd name="T1" fmla="*/ 24 h 48"/>
                <a:gd name="T2" fmla="*/ 158 w 182"/>
                <a:gd name="T3" fmla="*/ 0 h 48"/>
                <a:gd name="T4" fmla="*/ 24 w 182"/>
                <a:gd name="T5" fmla="*/ 0 h 48"/>
                <a:gd name="T6" fmla="*/ 0 w 182"/>
                <a:gd name="T7" fmla="*/ 24 h 48"/>
                <a:gd name="T8" fmla="*/ 24 w 182"/>
                <a:gd name="T9" fmla="*/ 48 h 48"/>
                <a:gd name="T10" fmla="*/ 158 w 182"/>
                <a:gd name="T11" fmla="*/ 48 h 48"/>
                <a:gd name="T12" fmla="*/ 182 w 182"/>
                <a:gd name="T13" fmla="*/ 24 h 48"/>
                <a:gd name="T14" fmla="*/ 182 w 182"/>
                <a:gd name="T15" fmla="*/ 24 h 48"/>
                <a:gd name="T16" fmla="*/ 182 w 182"/>
                <a:gd name="T17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48">
                  <a:moveTo>
                    <a:pt x="182" y="24"/>
                  </a:moveTo>
                  <a:cubicBezTo>
                    <a:pt x="182" y="11"/>
                    <a:pt x="172" y="0"/>
                    <a:pt x="15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ubicBezTo>
                    <a:pt x="158" y="48"/>
                    <a:pt x="158" y="48"/>
                    <a:pt x="158" y="48"/>
                  </a:cubicBezTo>
                  <a:cubicBezTo>
                    <a:pt x="172" y="48"/>
                    <a:pt x="182" y="38"/>
                    <a:pt x="182" y="24"/>
                  </a:cubicBezTo>
                  <a:close/>
                  <a:moveTo>
                    <a:pt x="182" y="24"/>
                  </a:moveTo>
                  <a:cubicBezTo>
                    <a:pt x="182" y="24"/>
                    <a:pt x="182" y="24"/>
                    <a:pt x="182" y="24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71" name="Freeform 16">
              <a:extLst>
                <a:ext uri="{FF2B5EF4-FFF2-40B4-BE49-F238E27FC236}">
                  <a16:creationId xmlns:a16="http://schemas.microsoft.com/office/drawing/2014/main" id="{A198F91A-16B8-4D80-A754-8AD875024B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30507" y="2704613"/>
              <a:ext cx="142311" cy="98999"/>
            </a:xfrm>
            <a:custGeom>
              <a:avLst/>
              <a:gdLst>
                <a:gd name="T0" fmla="*/ 27 w 171"/>
                <a:gd name="T1" fmla="*/ 118 h 118"/>
                <a:gd name="T2" fmla="*/ 39 w 171"/>
                <a:gd name="T3" fmla="*/ 115 h 118"/>
                <a:gd name="T4" fmla="*/ 155 w 171"/>
                <a:gd name="T5" fmla="*/ 48 h 118"/>
                <a:gd name="T6" fmla="*/ 164 w 171"/>
                <a:gd name="T7" fmla="*/ 15 h 118"/>
                <a:gd name="T8" fmla="*/ 131 w 171"/>
                <a:gd name="T9" fmla="*/ 6 h 118"/>
                <a:gd name="T10" fmla="*/ 15 w 171"/>
                <a:gd name="T11" fmla="*/ 74 h 118"/>
                <a:gd name="T12" fmla="*/ 6 w 171"/>
                <a:gd name="T13" fmla="*/ 106 h 118"/>
                <a:gd name="T14" fmla="*/ 27 w 171"/>
                <a:gd name="T15" fmla="*/ 118 h 118"/>
                <a:gd name="T16" fmla="*/ 27 w 171"/>
                <a:gd name="T17" fmla="*/ 118 h 118"/>
                <a:gd name="T18" fmla="*/ 27 w 171"/>
                <a:gd name="T19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8">
                  <a:moveTo>
                    <a:pt x="27" y="118"/>
                  </a:moveTo>
                  <a:cubicBezTo>
                    <a:pt x="31" y="118"/>
                    <a:pt x="35" y="117"/>
                    <a:pt x="39" y="11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67" y="41"/>
                    <a:pt x="171" y="27"/>
                    <a:pt x="164" y="15"/>
                  </a:cubicBezTo>
                  <a:cubicBezTo>
                    <a:pt x="157" y="4"/>
                    <a:pt x="143" y="0"/>
                    <a:pt x="131" y="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3" y="80"/>
                    <a:pt x="0" y="95"/>
                    <a:pt x="6" y="106"/>
                  </a:cubicBezTo>
                  <a:cubicBezTo>
                    <a:pt x="11" y="114"/>
                    <a:pt x="19" y="118"/>
                    <a:pt x="27" y="118"/>
                  </a:cubicBezTo>
                  <a:close/>
                  <a:moveTo>
                    <a:pt x="27" y="118"/>
                  </a:moveTo>
                  <a:cubicBezTo>
                    <a:pt x="27" y="118"/>
                    <a:pt x="27" y="118"/>
                    <a:pt x="27" y="118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72" name="Freeform 17">
              <a:extLst>
                <a:ext uri="{FF2B5EF4-FFF2-40B4-BE49-F238E27FC236}">
                  <a16:creationId xmlns:a16="http://schemas.microsoft.com/office/drawing/2014/main" id="{2DBB8FB5-F55E-421F-8945-ED906760EA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93726" y="3132975"/>
              <a:ext cx="142311" cy="99951"/>
            </a:xfrm>
            <a:custGeom>
              <a:avLst/>
              <a:gdLst>
                <a:gd name="T0" fmla="*/ 132 w 171"/>
                <a:gd name="T1" fmla="*/ 7 h 119"/>
                <a:gd name="T2" fmla="*/ 15 w 171"/>
                <a:gd name="T3" fmla="*/ 74 h 119"/>
                <a:gd name="T4" fmla="*/ 7 w 171"/>
                <a:gd name="T5" fmla="*/ 107 h 119"/>
                <a:gd name="T6" fmla="*/ 28 w 171"/>
                <a:gd name="T7" fmla="*/ 119 h 119"/>
                <a:gd name="T8" fmla="*/ 39 w 171"/>
                <a:gd name="T9" fmla="*/ 115 h 119"/>
                <a:gd name="T10" fmla="*/ 156 w 171"/>
                <a:gd name="T11" fmla="*/ 48 h 119"/>
                <a:gd name="T12" fmla="*/ 165 w 171"/>
                <a:gd name="T13" fmla="*/ 15 h 119"/>
                <a:gd name="T14" fmla="*/ 132 w 171"/>
                <a:gd name="T15" fmla="*/ 7 h 119"/>
                <a:gd name="T16" fmla="*/ 132 w 171"/>
                <a:gd name="T17" fmla="*/ 7 h 119"/>
                <a:gd name="T18" fmla="*/ 132 w 171"/>
                <a:gd name="T19" fmla="*/ 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9">
                  <a:moveTo>
                    <a:pt x="132" y="7"/>
                  </a:moveTo>
                  <a:cubicBezTo>
                    <a:pt x="15" y="74"/>
                    <a:pt x="15" y="74"/>
                    <a:pt x="15" y="74"/>
                  </a:cubicBezTo>
                  <a:cubicBezTo>
                    <a:pt x="4" y="80"/>
                    <a:pt x="0" y="95"/>
                    <a:pt x="7" y="107"/>
                  </a:cubicBezTo>
                  <a:cubicBezTo>
                    <a:pt x="11" y="114"/>
                    <a:pt x="19" y="119"/>
                    <a:pt x="28" y="119"/>
                  </a:cubicBezTo>
                  <a:cubicBezTo>
                    <a:pt x="32" y="119"/>
                    <a:pt x="36" y="118"/>
                    <a:pt x="39" y="115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67" y="42"/>
                    <a:pt x="171" y="27"/>
                    <a:pt x="165" y="15"/>
                  </a:cubicBezTo>
                  <a:cubicBezTo>
                    <a:pt x="158" y="4"/>
                    <a:pt x="143" y="0"/>
                    <a:pt x="132" y="7"/>
                  </a:cubicBezTo>
                  <a:close/>
                  <a:moveTo>
                    <a:pt x="132" y="7"/>
                  </a:moveTo>
                  <a:cubicBezTo>
                    <a:pt x="132" y="7"/>
                    <a:pt x="132" y="7"/>
                    <a:pt x="132" y="7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82766AD7-E196-4E65-BDB2-CBBB473BE9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95336" y="2526606"/>
              <a:ext cx="101379" cy="140883"/>
            </a:xfrm>
            <a:custGeom>
              <a:avLst/>
              <a:gdLst>
                <a:gd name="T0" fmla="*/ 15 w 122"/>
                <a:gd name="T1" fmla="*/ 165 h 168"/>
                <a:gd name="T2" fmla="*/ 27 w 122"/>
                <a:gd name="T3" fmla="*/ 168 h 168"/>
                <a:gd name="T4" fmla="*/ 48 w 122"/>
                <a:gd name="T5" fmla="*/ 156 h 168"/>
                <a:gd name="T6" fmla="*/ 115 w 122"/>
                <a:gd name="T7" fmla="*/ 39 h 168"/>
                <a:gd name="T8" fmla="*/ 107 w 122"/>
                <a:gd name="T9" fmla="*/ 7 h 168"/>
                <a:gd name="T10" fmla="*/ 74 w 122"/>
                <a:gd name="T11" fmla="*/ 15 h 168"/>
                <a:gd name="T12" fmla="*/ 7 w 122"/>
                <a:gd name="T13" fmla="*/ 132 h 168"/>
                <a:gd name="T14" fmla="*/ 15 w 122"/>
                <a:gd name="T15" fmla="*/ 165 h 168"/>
                <a:gd name="T16" fmla="*/ 15 w 122"/>
                <a:gd name="T17" fmla="*/ 165 h 168"/>
                <a:gd name="T18" fmla="*/ 15 w 122"/>
                <a:gd name="T19" fmla="*/ 16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15" y="165"/>
                  </a:moveTo>
                  <a:cubicBezTo>
                    <a:pt x="19" y="167"/>
                    <a:pt x="23" y="168"/>
                    <a:pt x="27" y="168"/>
                  </a:cubicBezTo>
                  <a:cubicBezTo>
                    <a:pt x="36" y="168"/>
                    <a:pt x="44" y="164"/>
                    <a:pt x="48" y="15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22" y="28"/>
                    <a:pt x="118" y="13"/>
                    <a:pt x="107" y="7"/>
                  </a:cubicBezTo>
                  <a:cubicBezTo>
                    <a:pt x="95" y="0"/>
                    <a:pt x="80" y="4"/>
                    <a:pt x="74" y="15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0" y="143"/>
                    <a:pt x="4" y="158"/>
                    <a:pt x="15" y="165"/>
                  </a:cubicBezTo>
                  <a:close/>
                  <a:moveTo>
                    <a:pt x="15" y="165"/>
                  </a:moveTo>
                  <a:cubicBezTo>
                    <a:pt x="15" y="165"/>
                    <a:pt x="15" y="165"/>
                    <a:pt x="15" y="165"/>
                  </a:cubicBezTo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badi" panose="020B0604020104020204" pitchFamily="34" charset="0"/>
              </a:endParaRPr>
            </a:p>
          </p:txBody>
        </p:sp>
      </p:grpSp>
      <p:pic>
        <p:nvPicPr>
          <p:cNvPr id="9" name="Grafik 8" descr="Rucksack mit einfarbiger Füllung">
            <a:extLst>
              <a:ext uri="{FF2B5EF4-FFF2-40B4-BE49-F238E27FC236}">
                <a16:creationId xmlns:a16="http://schemas.microsoft.com/office/drawing/2014/main" id="{35DFF1BF-3399-7AA4-E687-A5707669B1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66247" y="4541755"/>
            <a:ext cx="914400" cy="914400"/>
          </a:xfrm>
          <a:prstGeom prst="rect">
            <a:avLst/>
          </a:prstGeom>
        </p:spPr>
      </p:pic>
      <p:pic>
        <p:nvPicPr>
          <p:cNvPr id="11" name="Grafik 10" descr="Künstliche Intelligenz mit einfarbiger Füllung">
            <a:extLst>
              <a:ext uri="{FF2B5EF4-FFF2-40B4-BE49-F238E27FC236}">
                <a16:creationId xmlns:a16="http://schemas.microsoft.com/office/drawing/2014/main" id="{51949BF1-9E9E-AC07-A0AE-57C600FD7C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87392" y="2537475"/>
            <a:ext cx="914400" cy="914400"/>
          </a:xfrm>
          <a:prstGeom prst="rect">
            <a:avLst/>
          </a:prstGeom>
        </p:spPr>
      </p:pic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9BA817D0-87DE-A858-52B8-76B9EEE10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73DEB81F-1B5B-BD71-1720-494874DCB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7" name="Grafik 16" descr="Karte mit Ortsmarkierung Silhouette">
            <a:extLst>
              <a:ext uri="{FF2B5EF4-FFF2-40B4-BE49-F238E27FC236}">
                <a16:creationId xmlns:a16="http://schemas.microsoft.com/office/drawing/2014/main" id="{AF9559BF-AAEF-B63B-B40B-EF3DEEA7F9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51045" y="4548015"/>
            <a:ext cx="769938" cy="76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214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ßzeilenplatzhalter 5">
            <a:extLst>
              <a:ext uri="{FF2B5EF4-FFF2-40B4-BE49-F238E27FC236}">
                <a16:creationId xmlns:a16="http://schemas.microsoft.com/office/drawing/2014/main" id="{E00F9F54-0915-E517-BB9A-1F16D66619C0}"/>
              </a:ext>
            </a:extLst>
          </p:cNvPr>
          <p:cNvSpPr txBox="1">
            <a:spLocks/>
          </p:cNvSpPr>
          <p:nvPr/>
        </p:nvSpPr>
        <p:spPr>
          <a:xfrm>
            <a:off x="2584311" y="6453386"/>
            <a:ext cx="7023377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Bosse Sottmann - </a:t>
            </a:r>
            <a:r>
              <a:rPr lang="en-US" dirty="0" err="1"/>
              <a:t>Masterthesis</a:t>
            </a:r>
            <a:r>
              <a:rPr lang="en-US" dirty="0"/>
              <a:t> –2023 - 05.06.2023</a:t>
            </a:r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7B31212A-825B-FAD4-1259-35012F2D1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Bosse Sottmann - Masterthesis –2023 - 05.06.2023</a:t>
            </a:r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27D11A80-21F7-1D29-F56F-2D05F3894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4" name="Grafik 13" descr="Ein Bild, das Text, Karte, Screenshot enthält.&#10;&#10;Automatisch generierte Beschreibung">
            <a:extLst>
              <a:ext uri="{FF2B5EF4-FFF2-40B4-BE49-F238E27FC236}">
                <a16:creationId xmlns:a16="http://schemas.microsoft.com/office/drawing/2014/main" id="{424543E3-9109-9F86-D973-45A28876B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217" y="-12754"/>
            <a:ext cx="9721563" cy="687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910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ontent Placeholder 7">
            <a:extLst>
              <a:ext uri="{FF2B5EF4-FFF2-40B4-BE49-F238E27FC236}">
                <a16:creationId xmlns:a16="http://schemas.microsoft.com/office/drawing/2014/main" id="{C7305DFC-F2E5-4B29-9C07-187AB67B9A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8094865"/>
              </p:ext>
            </p:extLst>
          </p:nvPr>
        </p:nvGraphicFramePr>
        <p:xfrm>
          <a:off x="1371600" y="1941443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Fußzeilenplatzhalter 5">
            <a:extLst>
              <a:ext uri="{FF2B5EF4-FFF2-40B4-BE49-F238E27FC236}">
                <a16:creationId xmlns:a16="http://schemas.microsoft.com/office/drawing/2014/main" id="{EDB69338-ED42-52A1-0CD1-EB5C38FF7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0746" y="6453386"/>
            <a:ext cx="3602907" cy="404614"/>
          </a:xfrm>
        </p:spPr>
        <p:txBody>
          <a:bodyPr/>
          <a:lstStyle/>
          <a:p>
            <a:r>
              <a:rPr lang="en-US" dirty="0"/>
              <a:t>Bosse Sottmann - </a:t>
            </a:r>
            <a:r>
              <a:rPr lang="en-US" dirty="0" err="1"/>
              <a:t>Masterthesis</a:t>
            </a:r>
            <a:r>
              <a:rPr lang="en-US" dirty="0"/>
              <a:t> –2023 - 05.06.2023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CE27343-8562-4234-E46B-BE5D9C515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19807" y="6453386"/>
            <a:ext cx="1596292" cy="404614"/>
          </a:xfrm>
        </p:spPr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162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roup 99">
            <a:extLst>
              <a:ext uri="{FF2B5EF4-FFF2-40B4-BE49-F238E27FC236}">
                <a16:creationId xmlns:a16="http://schemas.microsoft.com/office/drawing/2014/main" id="{624E16E8-84BF-4D4C-A746-2537B1C15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F890A3A2-97E0-41D2-BD93-30D3DFA73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2" name="Freeform 6">
              <a:extLst>
                <a:ext uri="{FF2B5EF4-FFF2-40B4-BE49-F238E27FC236}">
                  <a16:creationId xmlns:a16="http://schemas.microsoft.com/office/drawing/2014/main" id="{718CB90A-6005-4951-84F5-70B5863EF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E66A305C-77FF-48A3-926C-973D0823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9A6C87-CFA3-466E-8A92-422FF463F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2621" y="4665605"/>
            <a:ext cx="6638806" cy="1292433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/>
            <a:r>
              <a:rPr lang="en-US" sz="4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Water Sources </a:t>
            </a:r>
            <a:r>
              <a:rPr lang="en-US" sz="4800" dirty="0"/>
              <a:t>-</a:t>
            </a:r>
            <a:br>
              <a:rPr lang="en-US" sz="4800" dirty="0"/>
            </a:br>
            <a:r>
              <a:rPr lang="en-US" sz="4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Berkads</a:t>
            </a:r>
          </a:p>
        </p:txBody>
      </p:sp>
      <p:pic>
        <p:nvPicPr>
          <p:cNvPr id="54" name="Grafik 53" descr="Ein Bild, das draußen, Gelände, Baum, Pflanze enthält.&#10;&#10;Automatisch generierte Beschreibung">
            <a:extLst>
              <a:ext uri="{FF2B5EF4-FFF2-40B4-BE49-F238E27FC236}">
                <a16:creationId xmlns:a16="http://schemas.microsoft.com/office/drawing/2014/main" id="{696C2620-192A-0A6E-C475-2C9D20193B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95" r="1392" b="-3"/>
          <a:stretch/>
        </p:blipFill>
        <p:spPr>
          <a:xfrm>
            <a:off x="20" y="1"/>
            <a:ext cx="4848284" cy="4359438"/>
          </a:xfrm>
          <a:prstGeom prst="rect">
            <a:avLst/>
          </a:prstGeom>
        </p:spPr>
      </p:pic>
      <p:pic>
        <p:nvPicPr>
          <p:cNvPr id="9" name="Grafik 8" descr="Ein Bild, das draußen, Himmel, Gelände, Pool enthält.&#10;&#10;Automatisch generierte Beschreibung">
            <a:extLst>
              <a:ext uri="{FF2B5EF4-FFF2-40B4-BE49-F238E27FC236}">
                <a16:creationId xmlns:a16="http://schemas.microsoft.com/office/drawing/2014/main" id="{485853EE-20E6-D915-6D01-0AE72BA2DC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66" r="-1" b="15092"/>
          <a:stretch/>
        </p:blipFill>
        <p:spPr>
          <a:xfrm>
            <a:off x="4972050" y="-1"/>
            <a:ext cx="7216902" cy="4359440"/>
          </a:xfrm>
          <a:prstGeom prst="rect">
            <a:avLst/>
          </a:prstGeom>
        </p:spPr>
      </p:pic>
      <p:pic>
        <p:nvPicPr>
          <p:cNvPr id="50" name="Grafik 49" descr="Ein Bild, das draußen, Gebäude, Gelände, Himmel enthält.&#10;&#10;Automatisch generierte Beschreibung">
            <a:extLst>
              <a:ext uri="{FF2B5EF4-FFF2-40B4-BE49-F238E27FC236}">
                <a16:creationId xmlns:a16="http://schemas.microsoft.com/office/drawing/2014/main" id="{99CE7E0B-C687-EA01-EB0E-7827CA7825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342" r="2" b="27058"/>
          <a:stretch/>
        </p:blipFill>
        <p:spPr>
          <a:xfrm>
            <a:off x="20" y="4472610"/>
            <a:ext cx="4848284" cy="238539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C0ED17B-F6A9-771F-D9E9-78EE9B396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37182" y="6355080"/>
            <a:ext cx="5364541" cy="3238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100" kern="1200" baseline="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Bosse Sottmann - </a:t>
            </a:r>
            <a:r>
              <a:rPr lang="en-US" sz="1100" kern="1200" baseline="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Masterthesis</a:t>
            </a:r>
            <a:r>
              <a:rPr lang="en-US" sz="1100" kern="1200" baseline="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 –2023 - 05.06.2023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C4B0E5-D9B8-A5AD-ED2D-F67426263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0808" y="6355080"/>
            <a:ext cx="560618" cy="3479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69E57DC2-970A-4B3E-BB1C-7A09969E49DF}" type="slidenum">
              <a:rPr lang="en-US" sz="1100">
                <a:solidFill>
                  <a:schemeClr val="tx1">
                    <a:alpha val="80000"/>
                  </a:schemeClr>
                </a:solidFill>
              </a:rPr>
              <a:pPr algn="l">
                <a:spcAft>
                  <a:spcPts val="600"/>
                </a:spcAft>
              </a:pPr>
              <a:t>5</a:t>
            </a:fld>
            <a:endParaRPr lang="en-US" sz="110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3D6D41F3-BBE8-D152-43AE-F4DA3867B7A9}"/>
              </a:ext>
            </a:extLst>
          </p:cNvPr>
          <p:cNvSpPr txBox="1"/>
          <p:nvPr/>
        </p:nvSpPr>
        <p:spPr>
          <a:xfrm>
            <a:off x="3477617" y="4128607"/>
            <a:ext cx="143256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900" b="0" i="0" u="none" strike="noStrike" baseline="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URWPalladioL-Roma"/>
              </a:rPr>
              <a:t>Mafuta</a:t>
            </a:r>
            <a:r>
              <a:rPr lang="de-DE" sz="900" b="0" i="0" u="none" strike="noStrike" baseline="0" dirty="0">
                <a:solidFill>
                  <a:schemeClr val="bg1">
                    <a:lumMod val="95000"/>
                    <a:lumOff val="5000"/>
                  </a:schemeClr>
                </a:solidFill>
                <a:latin typeface="URWPalladioL-Roma"/>
              </a:rPr>
              <a:t> et al. (2021, p. 5)</a:t>
            </a:r>
            <a:endParaRPr lang="de-DE" sz="9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3C73DC86-163E-2D59-6864-2107E94E2C9A}"/>
              </a:ext>
            </a:extLst>
          </p:cNvPr>
          <p:cNvSpPr txBox="1"/>
          <p:nvPr/>
        </p:nvSpPr>
        <p:spPr>
          <a:xfrm>
            <a:off x="3346029" y="6627168"/>
            <a:ext cx="156414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900" b="0" i="0" u="none" strike="noStrike" baseline="0" dirty="0">
                <a:solidFill>
                  <a:schemeClr val="bg1">
                    <a:lumMod val="95000"/>
                    <a:lumOff val="5000"/>
                  </a:schemeClr>
                </a:solidFill>
                <a:latin typeface="URWPalladioL-Roma"/>
              </a:rPr>
              <a:t>The Pharo </a:t>
            </a:r>
            <a:r>
              <a:rPr lang="de-DE" sz="900" b="0" i="0" u="none" strike="noStrike" baseline="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URWPalladioL-Roma"/>
              </a:rPr>
              <a:t>Foundation</a:t>
            </a:r>
            <a:r>
              <a:rPr lang="de-DE" sz="900" b="0" i="0" u="none" strike="noStrike" baseline="0" dirty="0">
                <a:solidFill>
                  <a:schemeClr val="bg1">
                    <a:lumMod val="95000"/>
                    <a:lumOff val="5000"/>
                  </a:schemeClr>
                </a:solidFill>
                <a:latin typeface="URWPalladioL-Roma"/>
              </a:rPr>
              <a:t> (2020)</a:t>
            </a:r>
            <a:endParaRPr lang="de-DE" sz="9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109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21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2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4" name="Rectangle 123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9A6C87-CFA3-466E-8A92-422FF463F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Drought</a:t>
            </a:r>
          </a:p>
        </p:txBody>
      </p:sp>
      <p:pic>
        <p:nvPicPr>
          <p:cNvPr id="25" name="Grafik 24" descr="Ein Bild, das Kreis, Grafiken, Zeichnung, Farbigkeit enthält.&#10;&#10;Automatisch generierte Beschreibung">
            <a:extLst>
              <a:ext uri="{FF2B5EF4-FFF2-40B4-BE49-F238E27FC236}">
                <a16:creationId xmlns:a16="http://schemas.microsoft.com/office/drawing/2014/main" id="{A5FCC8BD-5289-719D-0C3C-46F6DEC06E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08" r="-5" b="2087"/>
          <a:stretch/>
        </p:blipFill>
        <p:spPr>
          <a:xfrm>
            <a:off x="941098" y="320158"/>
            <a:ext cx="4185587" cy="3866971"/>
          </a:xfrm>
          <a:prstGeom prst="rect">
            <a:avLst/>
          </a:prstGeom>
        </p:spPr>
      </p:pic>
      <p:pic>
        <p:nvPicPr>
          <p:cNvPr id="5" name="Grafik 4" descr="Ein Bild, das Text, Diagramm, Screenshot, parallel enthält.&#10;&#10;Automatisch generierte Beschreibung">
            <a:extLst>
              <a:ext uri="{FF2B5EF4-FFF2-40B4-BE49-F238E27FC236}">
                <a16:creationId xmlns:a16="http://schemas.microsoft.com/office/drawing/2014/main" id="{4E6ABA57-F38C-7FFE-433D-4D0EA99AD0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8985" y="315160"/>
            <a:ext cx="4344910" cy="3866971"/>
          </a:xfrm>
          <a:prstGeom prst="rect">
            <a:avLst/>
          </a:prstGeom>
        </p:spPr>
      </p:pic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C0ED17B-F6A9-771F-D9E9-78EE9B396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Bosse Sottmann - Masterthesis –2023 - 05.06.2023</a:t>
            </a:r>
          </a:p>
        </p:txBody>
      </p: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C4B0E5-D9B8-A5AD-ED2D-F67426263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B25140A-BE23-180A-8730-21821F933EAD}"/>
              </a:ext>
            </a:extLst>
          </p:cNvPr>
          <p:cNvSpPr txBox="1"/>
          <p:nvPr/>
        </p:nvSpPr>
        <p:spPr>
          <a:xfrm>
            <a:off x="4079068" y="4000885"/>
            <a:ext cx="111394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900" b="0" i="0" u="none" strike="noStrike" baseline="0" dirty="0">
                <a:solidFill>
                  <a:schemeClr val="bg1">
                    <a:lumMod val="95000"/>
                    <a:lumOff val="5000"/>
                  </a:schemeClr>
                </a:solidFill>
                <a:latin typeface="URWPalladioL-Roma"/>
              </a:rPr>
              <a:t>UNDRR (2021,p. 47)</a:t>
            </a:r>
            <a:endParaRPr lang="de-DE" sz="9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CCD8724-5DCC-79BB-8A0C-A15EFDA4ADB0}"/>
              </a:ext>
            </a:extLst>
          </p:cNvPr>
          <p:cNvSpPr txBox="1"/>
          <p:nvPr/>
        </p:nvSpPr>
        <p:spPr>
          <a:xfrm>
            <a:off x="10558295" y="3991745"/>
            <a:ext cx="86868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900" b="0" i="0" u="none" strike="noStrike" baseline="0" dirty="0">
                <a:solidFill>
                  <a:schemeClr val="bg1">
                    <a:lumMod val="95000"/>
                    <a:lumOff val="5000"/>
                  </a:schemeClr>
                </a:solidFill>
                <a:latin typeface="URWPalladioL-Roma"/>
              </a:rPr>
              <a:t>NDMC (2023a)</a:t>
            </a:r>
            <a:endParaRPr lang="de-DE" sz="9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865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roup 99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2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9A6C87-CFA3-466E-8A92-422FF463F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C51B24"/>
                </a:solidFill>
              </a:rPr>
              <a:t>Forecast based Financing</a:t>
            </a:r>
          </a:p>
        </p:txBody>
      </p:sp>
      <p:pic>
        <p:nvPicPr>
          <p:cNvPr id="46" name="Grafik 45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1AF91E54-0FBB-29DA-6CD5-00A3560D9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256" y="861723"/>
            <a:ext cx="5233846" cy="2785844"/>
          </a:xfrm>
          <a:prstGeom prst="rect">
            <a:avLst/>
          </a:prstGeom>
        </p:spPr>
      </p:pic>
      <p:pic>
        <p:nvPicPr>
          <p:cNvPr id="29" name="Grafik 28" descr="Ein Bild, das Entwurf, Diagramm, Lineart, Zeichnung enthält.">
            <a:extLst>
              <a:ext uri="{FF2B5EF4-FFF2-40B4-BE49-F238E27FC236}">
                <a16:creationId xmlns:a16="http://schemas.microsoft.com/office/drawing/2014/main" id="{FA3537BD-2560-AD2F-6C83-B88F84C35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936" y="1134657"/>
            <a:ext cx="5852398" cy="2241974"/>
          </a:xfrm>
          <a:prstGeom prst="rect">
            <a:avLst/>
          </a:prstGeom>
        </p:spPr>
      </p:pic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C0ED17B-F6A9-771F-D9E9-78EE9B396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Bosse Sottmann - </a:t>
            </a:r>
            <a:r>
              <a:rPr lang="en-US" kern="1200" baseline="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Masterthesis</a:t>
            </a:r>
            <a:r>
              <a:rPr lang="en-US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–2023 - 05.06.2023</a:t>
            </a:r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C4B0E5-D9B8-A5AD-ED2D-F67426263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8481EFA-C80D-E3BB-3C9B-A3D4C7CCAE73}"/>
              </a:ext>
            </a:extLst>
          </p:cNvPr>
          <p:cNvSpPr txBox="1"/>
          <p:nvPr/>
        </p:nvSpPr>
        <p:spPr>
          <a:xfrm>
            <a:off x="5624513" y="3198168"/>
            <a:ext cx="77152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900" b="0" i="0" u="none" strike="noStrike" baseline="0" dirty="0">
                <a:solidFill>
                  <a:schemeClr val="bg1">
                    <a:lumMod val="95000"/>
                    <a:lumOff val="5000"/>
                  </a:schemeClr>
                </a:solidFill>
                <a:latin typeface="URWPalladioL-Roma"/>
              </a:rPr>
              <a:t>RCRC (2020)</a:t>
            </a:r>
            <a:endParaRPr lang="de-DE" sz="9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B7EECB1-926D-9995-C7A8-411DEAD61019}"/>
              </a:ext>
            </a:extLst>
          </p:cNvPr>
          <p:cNvSpPr txBox="1"/>
          <p:nvPr/>
        </p:nvSpPr>
        <p:spPr>
          <a:xfrm>
            <a:off x="11426975" y="3313584"/>
            <a:ext cx="6964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900" b="0" i="0" u="none" strike="noStrike" baseline="0" dirty="0">
                <a:solidFill>
                  <a:schemeClr val="bg1">
                    <a:lumMod val="95000"/>
                    <a:lumOff val="5000"/>
                  </a:schemeClr>
                </a:solidFill>
                <a:latin typeface="URWPalladioL-Roma"/>
              </a:rPr>
              <a:t>RCRC (2020)</a:t>
            </a:r>
            <a:endParaRPr lang="de-DE" sz="9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177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77A4FEA-51AA-9B38-0279-5AC8ACC20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Bosse Sottmann - </a:t>
            </a:r>
            <a:r>
              <a:rPr lang="en-US" dirty="0" err="1"/>
              <a:t>Masterthesis</a:t>
            </a:r>
            <a:r>
              <a:rPr lang="en-US" dirty="0"/>
              <a:t> –2023 - 05.06.2023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C583179-D243-033D-B727-28EABAEA8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Grafik 5" descr="Ein Bild, das Text, Schrift, Screenshot, Zahl enthält.&#10;&#10;Automatisch generierte Beschreibung">
            <a:extLst>
              <a:ext uri="{FF2B5EF4-FFF2-40B4-BE49-F238E27FC236}">
                <a16:creationId xmlns:a16="http://schemas.microsoft.com/office/drawing/2014/main" id="{FB3EC637-CA09-33D2-2B9D-5CEE186D1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1042" y="272767"/>
            <a:ext cx="2236795" cy="612136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63B4E97-4F51-F8B8-F4A9-E24C36AC60E2}"/>
              </a:ext>
            </a:extLst>
          </p:cNvPr>
          <p:cNvSpPr txBox="1"/>
          <p:nvPr/>
        </p:nvSpPr>
        <p:spPr>
          <a:xfrm>
            <a:off x="1571420" y="4639801"/>
            <a:ext cx="60971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/>
              <a:t>Exploratory</a:t>
            </a:r>
            <a:r>
              <a:rPr lang="de-DE" dirty="0"/>
              <a:t>, iterative Case Study </a:t>
            </a:r>
            <a:r>
              <a:rPr lang="de-DE" dirty="0" err="1"/>
              <a:t>research</a:t>
            </a:r>
            <a:r>
              <a:rPr lang="de-DE" dirty="0"/>
              <a:t> design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Mixed </a:t>
            </a:r>
            <a:r>
              <a:rPr lang="de-DE" dirty="0" err="1"/>
              <a:t>method</a:t>
            </a:r>
            <a:r>
              <a:rPr lang="de-DE" dirty="0"/>
              <a:t> </a:t>
            </a:r>
            <a:r>
              <a:rPr lang="de-DE" dirty="0" err="1"/>
              <a:t>approach</a:t>
            </a:r>
            <a:r>
              <a:rPr lang="de-DE" dirty="0"/>
              <a:t> – expert </a:t>
            </a:r>
            <a:r>
              <a:rPr lang="de-DE" dirty="0" err="1"/>
              <a:t>interviews</a:t>
            </a:r>
            <a:r>
              <a:rPr lang="de-DE" dirty="0"/>
              <a:t>, </a:t>
            </a:r>
            <a:r>
              <a:rPr lang="de-DE" dirty="0" err="1"/>
              <a:t>data</a:t>
            </a:r>
            <a:r>
              <a:rPr lang="de-DE" dirty="0"/>
              <a:t> &amp; </a:t>
            </a:r>
            <a:r>
              <a:rPr lang="de-DE" dirty="0" err="1"/>
              <a:t>document</a:t>
            </a:r>
            <a:r>
              <a:rPr lang="de-DE" dirty="0"/>
              <a:t> </a:t>
            </a:r>
            <a:r>
              <a:rPr lang="de-DE" dirty="0" err="1"/>
              <a:t>analysis</a:t>
            </a:r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/>
              <a:t>Based</a:t>
            </a:r>
            <a:r>
              <a:rPr lang="de-DE" dirty="0"/>
              <a:t> on Six-Stage-Framework and Seven-</a:t>
            </a:r>
            <a:r>
              <a:rPr lang="de-DE" dirty="0" err="1"/>
              <a:t>layer</a:t>
            </a:r>
            <a:r>
              <a:rPr lang="de-DE" dirty="0"/>
              <a:t>-model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collaboration</a:t>
            </a:r>
            <a:r>
              <a:rPr lang="de-DE" dirty="0"/>
              <a:t> &amp; 15+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frameworks</a:t>
            </a:r>
            <a:r>
              <a:rPr lang="de-DE" dirty="0"/>
              <a:t> and </a:t>
            </a:r>
            <a:r>
              <a:rPr lang="de-DE" dirty="0" err="1"/>
              <a:t>projects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F162097-B7A2-FC75-6D39-34D5930BD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642" y="272766"/>
            <a:ext cx="3703095" cy="4235704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3B9D62B3-7B56-CD0A-93FA-6D6A3C4A0FED}"/>
              </a:ext>
            </a:extLst>
          </p:cNvPr>
          <p:cNvSpPr txBox="1"/>
          <p:nvPr/>
        </p:nvSpPr>
        <p:spPr>
          <a:xfrm>
            <a:off x="5450966" y="1347920"/>
            <a:ext cx="4021770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Methodology:</a:t>
            </a:r>
          </a:p>
          <a:p>
            <a:r>
              <a:rPr lang="en-US" sz="2800" dirty="0"/>
              <a:t>Citizen Science</a:t>
            </a:r>
          </a:p>
        </p:txBody>
      </p:sp>
    </p:spTree>
    <p:extLst>
      <p:ext uri="{BB962C8B-B14F-4D97-AF65-F5344CB8AC3E}">
        <p14:creationId xmlns:p14="http://schemas.microsoft.com/office/powerpoint/2010/main" val="3065633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15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5" name="Rectangle 19">
            <a:extLst>
              <a:ext uri="{FF2B5EF4-FFF2-40B4-BE49-F238E27FC236}">
                <a16:creationId xmlns:a16="http://schemas.microsoft.com/office/drawing/2014/main" id="{A77A6167-FCC5-49E8-B280-CECAF151E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id="{F84046EA-4273-437E-9DE5-5AEE713C3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47B4C81-8E14-F027-C141-03040F5BE4A5}"/>
              </a:ext>
            </a:extLst>
          </p:cNvPr>
          <p:cNvSpPr txBox="1"/>
          <p:nvPr/>
        </p:nvSpPr>
        <p:spPr>
          <a:xfrm>
            <a:off x="1478522" y="1480930"/>
            <a:ext cx="5301138" cy="32543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Results:</a:t>
            </a:r>
          </a:p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Six-Stage-Design Roadmap &amp; Project Requirements Catalogue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56DA76-4E1C-0DD4-FABB-A99B1B9CE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78522" y="6352906"/>
            <a:ext cx="3247106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sz="11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Bosse Sottmann - </a:t>
            </a:r>
            <a:r>
              <a:rPr lang="en-US" sz="1100" kern="1200" baseline="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Masterthesis</a:t>
            </a:r>
            <a:r>
              <a:rPr lang="en-US" sz="11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–2023 - 05.06.2023</a:t>
            </a:r>
          </a:p>
        </p:txBody>
      </p:sp>
      <p:pic>
        <p:nvPicPr>
          <p:cNvPr id="11" name="Grafik 10" descr="Ein Bild, das Text, Diagramm, Reihe, Kreis enthält.&#10;&#10;Automatisch generierte Beschreibung">
            <a:extLst>
              <a:ext uri="{FF2B5EF4-FFF2-40B4-BE49-F238E27FC236}">
                <a16:creationId xmlns:a16="http://schemas.microsoft.com/office/drawing/2014/main" id="{38D4C361-439D-B810-A846-D6D94FBF45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21" r="1052"/>
          <a:stretch/>
        </p:blipFill>
        <p:spPr>
          <a:xfrm>
            <a:off x="7225748" y="10"/>
            <a:ext cx="4966252" cy="685799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2ED3D24-09EE-3A24-742F-3B5CAC878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48961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{0414D5CC-472E-4251-AD54-C4CE009D396F}tf10001105</Template>
  <TotalTime>0</TotalTime>
  <Words>714</Words>
  <Application>Microsoft Office PowerPoint</Application>
  <PresentationFormat>Breitbild</PresentationFormat>
  <Paragraphs>98</Paragraphs>
  <Slides>11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20" baseType="lpstr">
      <vt:lpstr>Abadi</vt:lpstr>
      <vt:lpstr>Arial</vt:lpstr>
      <vt:lpstr>Calibri</vt:lpstr>
      <vt:lpstr>Franklin Gothic Book</vt:lpstr>
      <vt:lpstr>Open Sans</vt:lpstr>
      <vt:lpstr>URWPalladioL-Bold</vt:lpstr>
      <vt:lpstr>URWPalladioL-Roma</vt:lpstr>
      <vt:lpstr>Wingdings</vt:lpstr>
      <vt:lpstr>Crop</vt:lpstr>
      <vt:lpstr>Community-based Mapping and Monitoring of Water Sources in Somaliland: An integrated approach combining Citizen Science and Forecast-based Financing</vt:lpstr>
      <vt:lpstr>PowerPoint-Präsentation</vt:lpstr>
      <vt:lpstr>PowerPoint-Präsentation</vt:lpstr>
      <vt:lpstr>PowerPoint-Präsentation</vt:lpstr>
      <vt:lpstr>Water Sources - Berkads</vt:lpstr>
      <vt:lpstr>Drought</vt:lpstr>
      <vt:lpstr>Forecast based Financing</vt:lpstr>
      <vt:lpstr>PowerPoint-Präsentation</vt:lpstr>
      <vt:lpstr>PowerPoint-Präsentation</vt:lpstr>
      <vt:lpstr>PowerPoint-Präsentation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Events in Mannheim</dc:title>
  <dc:creator>Bosse Sottmann</dc:creator>
  <cp:lastModifiedBy>Bosse Sottmann</cp:lastModifiedBy>
  <cp:revision>9</cp:revision>
  <dcterms:created xsi:type="dcterms:W3CDTF">2022-02-15T18:14:15Z</dcterms:created>
  <dcterms:modified xsi:type="dcterms:W3CDTF">2023-06-04T19:52:54Z</dcterms:modified>
</cp:coreProperties>
</file>

<file path=docProps/thumbnail.jpeg>
</file>